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64" r:id="rId5"/>
    <p:sldId id="265" r:id="rId6"/>
    <p:sldId id="266" r:id="rId7"/>
    <p:sldId id="292" r:id="rId8"/>
    <p:sldId id="294" r:id="rId9"/>
    <p:sldId id="268" r:id="rId10"/>
    <p:sldId id="293" r:id="rId11"/>
    <p:sldId id="269" r:id="rId12"/>
    <p:sldId id="271" r:id="rId13"/>
    <p:sldId id="295" r:id="rId14"/>
    <p:sldId id="273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3016" y="337566"/>
            <a:ext cx="7617967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4654294"/>
            <a:ext cx="9144000" cy="2203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4752085"/>
            <a:ext cx="9144000" cy="2106295"/>
          </a:xfrm>
          <a:custGeom>
            <a:avLst/>
            <a:gdLst/>
            <a:ahLst/>
            <a:cxnLst/>
            <a:rect l="l" t="t" r="r" b="b"/>
            <a:pathLst>
              <a:path w="9144000" h="2106295">
                <a:moveTo>
                  <a:pt x="0" y="1692313"/>
                </a:moveTo>
                <a:lnTo>
                  <a:pt x="0" y="2105912"/>
                </a:lnTo>
                <a:lnTo>
                  <a:pt x="9144000" y="2105912"/>
                </a:lnTo>
                <a:lnTo>
                  <a:pt x="9144000" y="1750928"/>
                </a:lnTo>
                <a:lnTo>
                  <a:pt x="2266828" y="1750928"/>
                </a:lnTo>
                <a:lnTo>
                  <a:pt x="1613553" y="1743514"/>
                </a:lnTo>
                <a:lnTo>
                  <a:pt x="0" y="1692313"/>
                </a:lnTo>
                <a:close/>
              </a:path>
              <a:path w="9144000" h="2106295">
                <a:moveTo>
                  <a:pt x="9144000" y="0"/>
                </a:moveTo>
                <a:lnTo>
                  <a:pt x="8953853" y="89658"/>
                </a:lnTo>
                <a:lnTo>
                  <a:pt x="8464392" y="314254"/>
                </a:lnTo>
                <a:lnTo>
                  <a:pt x="8055839" y="494037"/>
                </a:lnTo>
                <a:lnTo>
                  <a:pt x="7664254" y="658829"/>
                </a:lnTo>
                <a:lnTo>
                  <a:pt x="7341069" y="788605"/>
                </a:lnTo>
                <a:lnTo>
                  <a:pt x="7028467" y="908189"/>
                </a:lnTo>
                <a:lnTo>
                  <a:pt x="6775423" y="1000332"/>
                </a:lnTo>
                <a:lnTo>
                  <a:pt x="6528624" y="1085881"/>
                </a:lnTo>
                <a:lnTo>
                  <a:pt x="6287566" y="1165056"/>
                </a:lnTo>
                <a:lnTo>
                  <a:pt x="6051747" y="1238076"/>
                </a:lnTo>
                <a:lnTo>
                  <a:pt x="5820664" y="1305162"/>
                </a:lnTo>
                <a:lnTo>
                  <a:pt x="5593815" y="1366533"/>
                </a:lnTo>
                <a:lnTo>
                  <a:pt x="5415046" y="1411663"/>
                </a:lnTo>
                <a:lnTo>
                  <a:pt x="5238407" y="1453389"/>
                </a:lnTo>
                <a:lnTo>
                  <a:pt x="5063642" y="1491823"/>
                </a:lnTo>
                <a:lnTo>
                  <a:pt x="4890493" y="1527077"/>
                </a:lnTo>
                <a:lnTo>
                  <a:pt x="4718701" y="1559265"/>
                </a:lnTo>
                <a:lnTo>
                  <a:pt x="4548012" y="1588498"/>
                </a:lnTo>
                <a:lnTo>
                  <a:pt x="4335806" y="1621057"/>
                </a:lnTo>
                <a:lnTo>
                  <a:pt x="4124415" y="1649395"/>
                </a:lnTo>
                <a:lnTo>
                  <a:pt x="3913339" y="1673732"/>
                </a:lnTo>
                <a:lnTo>
                  <a:pt x="3702072" y="1694288"/>
                </a:lnTo>
                <a:lnTo>
                  <a:pt x="3490114" y="1711283"/>
                </a:lnTo>
                <a:lnTo>
                  <a:pt x="3234143" y="1727285"/>
                </a:lnTo>
                <a:lnTo>
                  <a:pt x="2975583" y="1738855"/>
                </a:lnTo>
                <a:lnTo>
                  <a:pt x="2669499" y="1747259"/>
                </a:lnTo>
                <a:lnTo>
                  <a:pt x="2266828" y="1750928"/>
                </a:lnTo>
                <a:lnTo>
                  <a:pt x="9144000" y="1750928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4334" y="456641"/>
            <a:ext cx="775533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0958" y="1898853"/>
            <a:ext cx="7422083" cy="2404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958" y="1898852"/>
            <a:ext cx="7422083" cy="1538883"/>
          </a:xfrm>
        </p:spPr>
        <p:txBody>
          <a:bodyPr/>
          <a:lstStyle/>
          <a:p>
            <a:pPr algn="ctr"/>
            <a:r>
              <a:rPr lang="en-GB" sz="4000" dirty="0" smtClean="0"/>
              <a:t>LECTURE </a:t>
            </a:r>
            <a:r>
              <a:rPr lang="en-GB" sz="4000" dirty="0" smtClean="0">
                <a:latin typeface="Times New Roman"/>
                <a:cs typeface="Times New Roman"/>
              </a:rPr>
              <a:t>#0</a:t>
            </a:r>
            <a:r>
              <a:rPr lang="en-GB" sz="4000" dirty="0" smtClean="0"/>
              <a:t>5 </a:t>
            </a:r>
          </a:p>
          <a:p>
            <a:pPr algn="ctr"/>
            <a:r>
              <a:rPr lang="en-GB" sz="6000" dirty="0" smtClean="0"/>
              <a:t>ATTITUDE</a:t>
            </a:r>
            <a:endParaRPr lang="en-GB" sz="6000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219200" y="5638800"/>
            <a:ext cx="7134560" cy="86142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DEPARTMENT: CITY AND REGIONAL PLANNING, LCWU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SUBJECT: SOCIOLOGY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COURSE INSTRUCTOR: MS. </a:t>
            </a:r>
            <a:r>
              <a:rPr lang="en-GB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ARYAL KHALID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7772400" cy="5182806"/>
          </a:xfrm>
        </p:spPr>
        <p:txBody>
          <a:bodyPr/>
          <a:lstStyle/>
          <a:p>
            <a:pPr marL="526415" indent="-514350" algn="just">
              <a:lnSpc>
                <a:spcPct val="100000"/>
              </a:lnSpc>
              <a:spcBef>
                <a:spcPts val="489"/>
              </a:spcBef>
              <a:buClr>
                <a:srgbClr val="6D9FAF"/>
              </a:buClr>
              <a:buSzPct val="80000"/>
              <a:buFont typeface="+mj-lt"/>
              <a:buAutoNum type="arabicPeriod" startAt="3"/>
              <a:tabLst>
                <a:tab pos="396240" algn="l"/>
                <a:tab pos="396875" algn="l"/>
              </a:tabLst>
            </a:pPr>
            <a:r>
              <a:rPr lang="en-GB" sz="3200" spc="-5" dirty="0" smtClean="0">
                <a:solidFill>
                  <a:srgbClr val="FF3300"/>
                </a:solidFill>
              </a:rPr>
              <a:t>Value-Expressive</a:t>
            </a:r>
            <a:r>
              <a:rPr lang="en-GB" sz="3200" spc="-15" dirty="0" smtClean="0">
                <a:solidFill>
                  <a:srgbClr val="FF3300"/>
                </a:solidFill>
              </a:rPr>
              <a:t> </a:t>
            </a:r>
            <a:r>
              <a:rPr lang="en-GB" sz="3200" spc="-10" dirty="0" smtClean="0">
                <a:solidFill>
                  <a:srgbClr val="FF3300"/>
                </a:solidFill>
              </a:rPr>
              <a:t>function</a:t>
            </a:r>
            <a:endParaRPr lang="en-GB" sz="3200" dirty="0" smtClean="0"/>
          </a:p>
          <a:p>
            <a:pPr marL="698500" marR="347980" lvl="1" indent="-274955" algn="just">
              <a:lnSpc>
                <a:spcPts val="2810"/>
              </a:lnSpc>
              <a:spcBef>
                <a:spcPts val="690"/>
              </a:spcBef>
              <a:buClr>
                <a:srgbClr val="6D9FAF"/>
              </a:buClr>
              <a:buSzPct val="90384"/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lang="en-GB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Enable </a:t>
            </a:r>
            <a:r>
              <a:rPr lang="en-GB" sz="28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us to </a:t>
            </a:r>
            <a:r>
              <a:rPr lang="en-GB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express </a:t>
            </a:r>
            <a:r>
              <a:rPr lang="en-GB" sz="28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who </a:t>
            </a:r>
            <a:r>
              <a:rPr lang="en-GB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we are and </a:t>
            </a:r>
            <a:r>
              <a:rPr lang="en-GB" sz="28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what</a:t>
            </a:r>
            <a:r>
              <a:rPr lang="en-GB" sz="2800" spc="-17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GB" sz="28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we  believe</a:t>
            </a:r>
            <a:r>
              <a:rPr lang="en-GB" sz="2800" spc="-50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GB" sz="28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in. </a:t>
            </a:r>
            <a:endParaRPr lang="en-GB" sz="2800" dirty="0" smtClean="0">
              <a:solidFill>
                <a:srgbClr val="FF3300"/>
              </a:solidFill>
            </a:endParaRPr>
          </a:p>
          <a:p>
            <a:pPr marL="526415" indent="-514350">
              <a:lnSpc>
                <a:spcPct val="100000"/>
              </a:lnSpc>
              <a:spcBef>
                <a:spcPts val="290"/>
              </a:spcBef>
              <a:buClr>
                <a:srgbClr val="6D9FAF"/>
              </a:buClr>
              <a:buSzPct val="80000"/>
              <a:buFont typeface="+mj-lt"/>
              <a:buAutoNum type="arabicPeriod" startAt="4"/>
              <a:tabLst>
                <a:tab pos="396240" algn="l"/>
                <a:tab pos="396875" algn="l"/>
              </a:tabLst>
            </a:pPr>
            <a:r>
              <a:rPr lang="en-GB" sz="2800" dirty="0" smtClean="0">
                <a:solidFill>
                  <a:srgbClr val="FF3300"/>
                </a:solidFill>
              </a:rPr>
              <a:t>Knowledge</a:t>
            </a:r>
            <a:r>
              <a:rPr lang="en-GB" sz="2800" spc="-25" dirty="0" smtClean="0">
                <a:solidFill>
                  <a:srgbClr val="FF3300"/>
                </a:solidFill>
              </a:rPr>
              <a:t> </a:t>
            </a:r>
            <a:r>
              <a:rPr lang="en-GB" sz="2800" spc="-5" dirty="0" smtClean="0">
                <a:solidFill>
                  <a:srgbClr val="FF3300"/>
                </a:solidFill>
              </a:rPr>
              <a:t>function</a:t>
            </a:r>
            <a:endParaRPr lang="en-GB" sz="2800" dirty="0" smtClean="0"/>
          </a:p>
          <a:p>
            <a:pPr marL="698500" lvl="1" indent="-275590" algn="just">
              <a:lnSpc>
                <a:spcPct val="100000"/>
              </a:lnSpc>
              <a:spcBef>
                <a:spcPts val="340"/>
              </a:spcBef>
              <a:buClr>
                <a:srgbClr val="6D9FAF"/>
              </a:buClr>
              <a:buSzPct val="90384"/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lang="en-GB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Enable </a:t>
            </a:r>
            <a:r>
              <a:rPr lang="en-GB"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us to know the</a:t>
            </a:r>
            <a:r>
              <a:rPr lang="en-GB" sz="2400" spc="-8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GB"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world. People need to maintain an organized , meaningful, and stable view of the world. The being said is important values and general principles can provide a framework for our knowledge. Attitude achieve this goal by making things fit together and make sense . For Example </a:t>
            </a:r>
          </a:p>
          <a:p>
            <a:pPr marL="698500" lvl="1" indent="-275590" algn="just">
              <a:lnSpc>
                <a:spcPct val="100000"/>
              </a:lnSpc>
              <a:spcBef>
                <a:spcPts val="340"/>
              </a:spcBef>
              <a:buClr>
                <a:srgbClr val="6D9FAF"/>
              </a:buClr>
              <a:buSzPct val="90384"/>
              <a:buFont typeface="Wingdings" pitchFamily="2" charset="2"/>
              <a:buChar char="ü"/>
              <a:tabLst>
                <a:tab pos="697865" algn="l"/>
                <a:tab pos="699135" algn="l"/>
              </a:tabLst>
            </a:pPr>
            <a:r>
              <a:rPr lang="en-GB"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I believe that I am a good person</a:t>
            </a:r>
          </a:p>
          <a:p>
            <a:pPr marL="698500" lvl="1" indent="-275590" algn="just">
              <a:lnSpc>
                <a:spcPct val="100000"/>
              </a:lnSpc>
              <a:spcBef>
                <a:spcPts val="340"/>
              </a:spcBef>
              <a:buClr>
                <a:srgbClr val="6D9FAF"/>
              </a:buClr>
              <a:buSzPct val="90384"/>
              <a:buFont typeface="Wingdings" pitchFamily="2" charset="2"/>
              <a:buChar char="ü"/>
              <a:tabLst>
                <a:tab pos="697865" algn="l"/>
                <a:tab pos="699135" algn="l"/>
              </a:tabLst>
            </a:pPr>
            <a:r>
              <a:rPr lang="en-GB"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I believe that good things happen to good people</a:t>
            </a:r>
            <a:endParaRPr lang="en-GB" sz="2800" dirty="0" smtClean="0">
              <a:solidFill>
                <a:srgbClr val="FF3300"/>
              </a:solidFill>
            </a:endParaRPr>
          </a:p>
          <a:p>
            <a:endParaRPr lang="en-GB" sz="2800" dirty="0"/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838200" y="304800"/>
            <a:ext cx="62420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GB" sz="4600" dirty="0" smtClean="0"/>
              <a:t>Cont..</a:t>
            </a:r>
            <a:endParaRPr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457200"/>
            <a:ext cx="60255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Theories </a:t>
            </a:r>
            <a:r>
              <a:rPr sz="3600" dirty="0"/>
              <a:t>of </a:t>
            </a:r>
            <a:r>
              <a:rPr sz="3600" spc="-5" dirty="0"/>
              <a:t>attitude</a:t>
            </a:r>
            <a:r>
              <a:rPr sz="3600" spc="-25" dirty="0"/>
              <a:t> </a:t>
            </a:r>
            <a:r>
              <a:rPr sz="3600" spc="-5" dirty="0"/>
              <a:t>change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72516" y="2070926"/>
            <a:ext cx="5476240" cy="112331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819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687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Cognitive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Dissonance</a:t>
            </a:r>
            <a:r>
              <a:rPr sz="30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Theory</a:t>
            </a:r>
            <a:endParaRPr sz="3000" dirty="0">
              <a:latin typeface="Comic Sans MS"/>
              <a:cs typeface="Comic Sans MS"/>
            </a:endParaRPr>
          </a:p>
          <a:p>
            <a:pPr marL="396240" indent="-384175">
              <a:lnSpc>
                <a:spcPct val="100000"/>
              </a:lnSpc>
              <a:spcBef>
                <a:spcPts val="72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687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Self Perception</a:t>
            </a:r>
            <a:r>
              <a:rPr sz="3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Theory</a:t>
            </a:r>
            <a:endParaRPr sz="30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0609" y="6554520"/>
            <a:ext cx="165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9B9A97"/>
                </a:solidFill>
                <a:latin typeface="Arial"/>
                <a:cs typeface="Arial"/>
              </a:rPr>
              <a:t>16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7800" y="838200"/>
            <a:ext cx="61144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Cognitive Dissonance</a:t>
            </a:r>
            <a:r>
              <a:rPr sz="3600" spc="-80" dirty="0"/>
              <a:t> </a:t>
            </a:r>
            <a:r>
              <a:rPr sz="3600" dirty="0"/>
              <a:t>Theory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6400" y="2069719"/>
            <a:ext cx="7657999" cy="30572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1012190" indent="-3429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  <a:tabLst>
                <a:tab pos="381000" algn="l"/>
              </a:tabLst>
            </a:pP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Cognitive dissonance refers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to a </a:t>
            </a: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situation  involving conflicting attitudes, beliefs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or  </a:t>
            </a: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behaviours.</a:t>
            </a:r>
            <a:endParaRPr lang="en-GB" sz="2400" dirty="0" smtClean="0">
              <a:solidFill>
                <a:schemeClr val="bg1"/>
              </a:solidFill>
              <a:latin typeface="Comic Sans MS" pitchFamily="66" charset="0"/>
              <a:cs typeface="Arial"/>
            </a:endParaRPr>
          </a:p>
          <a:p>
            <a:pPr marL="381000" marR="112395" indent="-342900" algn="just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381000" algn="l"/>
              </a:tabLst>
            </a:pP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This produces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a </a:t>
            </a: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feeling of discomfort leading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to  </a:t>
            </a: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an alteration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in </a:t>
            </a: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one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of the </a:t>
            </a: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attitudes, beliefs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or  </a:t>
            </a:r>
            <a:r>
              <a:rPr lang="en-GB" sz="2400" spc="-1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behaviours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to </a:t>
            </a: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reduce </a:t>
            </a:r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the </a:t>
            </a: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discomfort and restore  balance</a:t>
            </a:r>
            <a:r>
              <a:rPr lang="en-GB" sz="2400" spc="-10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 </a:t>
            </a:r>
            <a:r>
              <a:rPr lang="en-GB" sz="2400" spc="-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etc.</a:t>
            </a:r>
            <a:endParaRPr lang="en-GB" sz="2400" dirty="0" smtClean="0">
              <a:solidFill>
                <a:schemeClr val="bg1"/>
              </a:solidFill>
              <a:latin typeface="Comic Sans MS" pitchFamily="66" charset="0"/>
              <a:cs typeface="Arial"/>
            </a:endParaRPr>
          </a:p>
          <a:p>
            <a:pPr marL="396875" marR="5080" indent="-384810" algn="just">
              <a:lnSpc>
                <a:spcPct val="100000"/>
              </a:lnSpc>
              <a:spcBef>
                <a:spcPts val="10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397510" algn="l"/>
              </a:tabLst>
            </a:pPr>
            <a:endParaRPr sz="2400" dirty="0">
              <a:solidFill>
                <a:schemeClr val="bg1"/>
              </a:solidFill>
              <a:latin typeface="Comic Sans MS" pitchFamily="66" charset="0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958" y="1898852"/>
            <a:ext cx="7521042" cy="221599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GB" sz="2400" b="0" spc="-5" dirty="0" smtClean="0">
                <a:latin typeface="Comic Sans MS" pitchFamily="66" charset="0"/>
                <a:cs typeface="Arial"/>
              </a:rPr>
              <a:t>Believing that lying is </a:t>
            </a:r>
            <a:r>
              <a:rPr lang="en-GB" sz="2400" b="0" dirty="0" smtClean="0">
                <a:latin typeface="Comic Sans MS" pitchFamily="66" charset="0"/>
                <a:cs typeface="Arial"/>
              </a:rPr>
              <a:t>bad (First </a:t>
            </a:r>
            <a:r>
              <a:rPr lang="en-GB" sz="2400" b="0" spc="-5" dirty="0" smtClean="0">
                <a:latin typeface="Comic Sans MS" pitchFamily="66" charset="0"/>
                <a:cs typeface="Arial"/>
              </a:rPr>
              <a:t>cognition) </a:t>
            </a:r>
            <a:r>
              <a:rPr lang="en-GB" sz="2400" b="0" dirty="0" smtClean="0">
                <a:latin typeface="Comic Sans MS" pitchFamily="66" charset="0"/>
                <a:cs typeface="Arial"/>
              </a:rPr>
              <a:t>and  being </a:t>
            </a:r>
            <a:r>
              <a:rPr lang="en-GB" sz="2400" b="0" spc="-5" dirty="0" smtClean="0">
                <a:latin typeface="Comic Sans MS" pitchFamily="66" charset="0"/>
                <a:cs typeface="Arial"/>
              </a:rPr>
              <a:t>forced to lie </a:t>
            </a:r>
            <a:r>
              <a:rPr lang="en-GB" sz="2400" b="0" dirty="0" smtClean="0">
                <a:latin typeface="Comic Sans MS" pitchFamily="66" charset="0"/>
                <a:cs typeface="Arial"/>
              </a:rPr>
              <a:t>(second</a:t>
            </a:r>
            <a:r>
              <a:rPr lang="en-GB" sz="2400" b="0" spc="25" dirty="0" smtClean="0">
                <a:latin typeface="Comic Sans MS" pitchFamily="66" charset="0"/>
                <a:cs typeface="Arial"/>
              </a:rPr>
              <a:t> </a:t>
            </a:r>
            <a:r>
              <a:rPr lang="en-GB" sz="2400" b="0" spc="-5" dirty="0" smtClean="0">
                <a:latin typeface="Comic Sans MS" pitchFamily="66" charset="0"/>
                <a:cs typeface="Arial"/>
              </a:rPr>
              <a:t>cognition)</a:t>
            </a:r>
          </a:p>
          <a:p>
            <a:pPr algn="just">
              <a:buFont typeface="Arial" pitchFamily="34" charset="0"/>
              <a:buChar char="•"/>
            </a:pPr>
            <a:endParaRPr lang="en-GB" sz="2400" b="0" spc="-5" dirty="0" smtClean="0">
              <a:latin typeface="Comic Sans MS" pitchFamily="66" charset="0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400" b="0" spc="-5" dirty="0" smtClean="0">
                <a:latin typeface="Comic Sans MS" pitchFamily="66" charset="0"/>
                <a:cs typeface="Arial"/>
              </a:rPr>
              <a:t>For example, </a:t>
            </a:r>
            <a:r>
              <a:rPr lang="en-GB" sz="2400" b="0" dirty="0" smtClean="0">
                <a:latin typeface="Comic Sans MS" pitchFamily="66" charset="0"/>
                <a:cs typeface="Arial"/>
              </a:rPr>
              <a:t>when </a:t>
            </a:r>
            <a:r>
              <a:rPr lang="en-GB" sz="2400" b="0" spc="-5" dirty="0" smtClean="0">
                <a:latin typeface="Comic Sans MS" pitchFamily="66" charset="0"/>
                <a:cs typeface="Arial"/>
              </a:rPr>
              <a:t>people </a:t>
            </a:r>
            <a:r>
              <a:rPr lang="en-GB" sz="2400" b="0" spc="-10" dirty="0" smtClean="0">
                <a:latin typeface="Comic Sans MS" pitchFamily="66" charset="0"/>
                <a:cs typeface="Arial"/>
              </a:rPr>
              <a:t>smoke </a:t>
            </a:r>
            <a:r>
              <a:rPr lang="en-GB" sz="2400" b="0" spc="-5" dirty="0" smtClean="0">
                <a:latin typeface="Comic Sans MS" pitchFamily="66" charset="0"/>
                <a:cs typeface="Arial"/>
              </a:rPr>
              <a:t>(behaviour) and  they know that smoking </a:t>
            </a:r>
            <a:r>
              <a:rPr lang="en-GB" sz="2400" b="0" spc="-10" dirty="0" smtClean="0">
                <a:latin typeface="Comic Sans MS" pitchFamily="66" charset="0"/>
                <a:cs typeface="Arial"/>
              </a:rPr>
              <a:t>causes </a:t>
            </a:r>
            <a:r>
              <a:rPr lang="en-GB" sz="2400" b="0" spc="-5" dirty="0" smtClean="0">
                <a:latin typeface="Comic Sans MS" pitchFamily="66" charset="0"/>
                <a:cs typeface="Arial"/>
              </a:rPr>
              <a:t>cancer  (cognition).</a:t>
            </a:r>
            <a:endParaRPr lang="en-GB" sz="2400" b="0" dirty="0" smtClean="0">
              <a:latin typeface="Comic Sans MS" pitchFamily="66" charset="0"/>
              <a:cs typeface="Arial"/>
            </a:endParaRPr>
          </a:p>
          <a:p>
            <a:pPr algn="just"/>
            <a:endParaRPr lang="en-GB" sz="2400" b="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0609" y="6554520"/>
            <a:ext cx="165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9B9A97"/>
                </a:solidFill>
                <a:latin typeface="Arial"/>
                <a:cs typeface="Arial"/>
              </a:rPr>
              <a:t>18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1200" y="685800"/>
            <a:ext cx="50647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Self-Perception</a:t>
            </a:r>
            <a:r>
              <a:rPr sz="3600" spc="-50" dirty="0"/>
              <a:t> </a:t>
            </a:r>
            <a:r>
              <a:rPr sz="3600" dirty="0"/>
              <a:t>Theory</a:t>
            </a:r>
          </a:p>
        </p:txBody>
      </p:sp>
      <p:sp>
        <p:nvSpPr>
          <p:cNvPr id="4" name="object 4"/>
          <p:cNvSpPr/>
          <p:nvPr/>
        </p:nvSpPr>
        <p:spPr>
          <a:xfrm>
            <a:off x="813816" y="2234514"/>
            <a:ext cx="280416" cy="373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813816" y="3240658"/>
            <a:ext cx="280416" cy="373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90600" y="2147138"/>
            <a:ext cx="7377988" cy="39754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3000" i="1" spc="-5" dirty="0">
                <a:solidFill>
                  <a:srgbClr val="FFFFFF"/>
                </a:solidFill>
                <a:latin typeface="Comic Sans MS"/>
                <a:cs typeface="Comic Sans MS"/>
              </a:rPr>
              <a:t>Attitudes do not</a:t>
            </a:r>
            <a:r>
              <a:rPr sz="3000" i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i="1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cause</a:t>
            </a:r>
            <a:r>
              <a:rPr lang="en-GB" sz="3000" i="1" dirty="0" smtClean="0">
                <a:latin typeface="Comic Sans MS"/>
                <a:cs typeface="Comic Sans MS"/>
              </a:rPr>
              <a:t> </a:t>
            </a:r>
            <a:r>
              <a:rPr sz="3000" i="1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behavior,</a:t>
            </a:r>
            <a:r>
              <a:rPr lang="en-GB" sz="3000" i="1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i="1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behavior </a:t>
            </a:r>
            <a:r>
              <a:rPr sz="3000" i="1" dirty="0">
                <a:solidFill>
                  <a:srgbClr val="FFFFFF"/>
                </a:solidFill>
                <a:latin typeface="Comic Sans MS"/>
                <a:cs typeface="Comic Sans MS"/>
              </a:rPr>
              <a:t>causes</a:t>
            </a:r>
            <a:r>
              <a:rPr sz="3000" i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i="1" dirty="0">
                <a:solidFill>
                  <a:srgbClr val="FFFFFF"/>
                </a:solidFill>
                <a:latin typeface="Comic Sans MS"/>
                <a:cs typeface="Comic Sans MS"/>
              </a:rPr>
              <a:t>attitudes</a:t>
            </a:r>
            <a:endParaRPr sz="3000" i="1" dirty="0">
              <a:latin typeface="Comic Sans MS"/>
              <a:cs typeface="Comic Sans MS"/>
            </a:endParaRPr>
          </a:p>
          <a:p>
            <a:pPr marL="12700" marR="5080" algn="just">
              <a:lnSpc>
                <a:spcPct val="100000"/>
              </a:lnSpc>
              <a:spcBef>
                <a:spcPts val="720"/>
              </a:spcBef>
            </a:pPr>
            <a:r>
              <a:rPr sz="3000" i="1" spc="-5" dirty="0">
                <a:solidFill>
                  <a:srgbClr val="FFFFFF"/>
                </a:solidFill>
                <a:latin typeface="Comic Sans MS"/>
                <a:cs typeface="Comic Sans MS"/>
              </a:rPr>
              <a:t>Attitudes </a:t>
            </a:r>
            <a:r>
              <a:rPr sz="3000" i="1" dirty="0">
                <a:solidFill>
                  <a:srgbClr val="FFFFFF"/>
                </a:solidFill>
                <a:latin typeface="Comic Sans MS"/>
                <a:cs typeface="Comic Sans MS"/>
              </a:rPr>
              <a:t>are </a:t>
            </a:r>
            <a:r>
              <a:rPr sz="3000" i="1" spc="-5" dirty="0">
                <a:solidFill>
                  <a:srgbClr val="FFFFFF"/>
                </a:solidFill>
                <a:latin typeface="Comic Sans MS"/>
                <a:cs typeface="Comic Sans MS"/>
              </a:rPr>
              <a:t>formed </a:t>
            </a:r>
            <a:r>
              <a:rPr sz="3000" i="1" dirty="0">
                <a:solidFill>
                  <a:srgbClr val="FFFFFF"/>
                </a:solidFill>
                <a:latin typeface="Comic Sans MS"/>
                <a:cs typeface="Comic Sans MS"/>
              </a:rPr>
              <a:t>after </a:t>
            </a:r>
            <a:r>
              <a:rPr sz="3000" i="1" spc="-5" dirty="0">
                <a:solidFill>
                  <a:srgbClr val="FFFFFF"/>
                </a:solidFill>
                <a:latin typeface="Comic Sans MS"/>
                <a:cs typeface="Comic Sans MS"/>
              </a:rPr>
              <a:t>the fact to  </a:t>
            </a:r>
            <a:r>
              <a:rPr sz="3000" i="1" dirty="0">
                <a:solidFill>
                  <a:srgbClr val="FFFFFF"/>
                </a:solidFill>
                <a:latin typeface="Comic Sans MS"/>
                <a:cs typeface="Comic Sans MS"/>
              </a:rPr>
              <a:t>make sense </a:t>
            </a:r>
            <a:r>
              <a:rPr sz="3000" i="1" spc="-10" dirty="0">
                <a:solidFill>
                  <a:srgbClr val="FFFFFF"/>
                </a:solidFill>
                <a:latin typeface="Comic Sans MS"/>
                <a:cs typeface="Comic Sans MS"/>
              </a:rPr>
              <a:t>out </a:t>
            </a:r>
            <a:r>
              <a:rPr sz="3000" i="1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000" i="1" spc="-5" dirty="0">
                <a:solidFill>
                  <a:srgbClr val="FFFFFF"/>
                </a:solidFill>
                <a:latin typeface="Comic Sans MS"/>
                <a:cs typeface="Comic Sans MS"/>
              </a:rPr>
              <a:t>behavior that already  </a:t>
            </a:r>
            <a:r>
              <a:rPr sz="3000" i="1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occurred</a:t>
            </a:r>
            <a:endParaRPr lang="en-GB" sz="3000" i="1" spc="-5" dirty="0" smtClean="0">
              <a:solidFill>
                <a:srgbClr val="FFFFFF"/>
              </a:solidFill>
              <a:latin typeface="Comic Sans MS"/>
              <a:cs typeface="Comic Sans MS"/>
            </a:endParaRPr>
          </a:p>
          <a:p>
            <a:pPr marL="12700" marR="5080" algn="just">
              <a:lnSpc>
                <a:spcPct val="100000"/>
              </a:lnSpc>
              <a:spcBef>
                <a:spcPts val="720"/>
              </a:spcBef>
              <a:buFont typeface="Arial" pitchFamily="34" charset="0"/>
              <a:buChar char="•"/>
            </a:pPr>
            <a:r>
              <a:rPr lang="en-GB" sz="3000" i="1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For example</a:t>
            </a:r>
          </a:p>
          <a:p>
            <a:pPr marL="12700" marR="5080" algn="just">
              <a:lnSpc>
                <a:spcPct val="100000"/>
              </a:lnSpc>
              <a:spcBef>
                <a:spcPts val="720"/>
              </a:spcBef>
            </a:pPr>
            <a:r>
              <a:rPr lang="en-GB" sz="3000" i="1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I love John Grisham because I read a lot of his books.</a:t>
            </a:r>
            <a:endParaRPr sz="3000" i="1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457200"/>
            <a:ext cx="3624581" cy="720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4600" dirty="0" smtClean="0"/>
              <a:t>Definition</a:t>
            </a:r>
            <a:endParaRPr sz="4600" dirty="0"/>
          </a:p>
        </p:txBody>
      </p:sp>
      <p:sp>
        <p:nvSpPr>
          <p:cNvPr id="3" name="object 3"/>
          <p:cNvSpPr txBox="1"/>
          <p:nvPr/>
        </p:nvSpPr>
        <p:spPr>
          <a:xfrm>
            <a:off x="572516" y="1622804"/>
            <a:ext cx="7961884" cy="40421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marR="5080" indent="-384175" algn="just">
              <a:lnSpc>
                <a:spcPct val="100000"/>
              </a:lnSpc>
              <a:spcBef>
                <a:spcPts val="72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480059" algn="l"/>
                <a:tab pos="480695" algn="l"/>
              </a:tabLst>
            </a:pPr>
            <a:r>
              <a:rPr sz="2000" dirty="0">
                <a:latin typeface="Comic Sans MS" pitchFamily="66" charset="0"/>
              </a:rPr>
              <a:t>	</a:t>
            </a:r>
            <a:r>
              <a:rPr sz="3200" spc="-5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Attitudes are generally positive or  negative </a:t>
            </a:r>
            <a:r>
              <a:rPr lang="en-GB" sz="3200" dirty="0" smtClean="0">
                <a:solidFill>
                  <a:srgbClr val="FFFFFF"/>
                </a:solidFill>
                <a:latin typeface="Comic Sans MS" pitchFamily="66" charset="0"/>
                <a:cs typeface="Arial"/>
              </a:rPr>
              <a:t>evaluation </a:t>
            </a:r>
            <a:r>
              <a:rPr sz="3200" dirty="0" smtClean="0">
                <a:solidFill>
                  <a:srgbClr val="FFFFFF"/>
                </a:solidFill>
                <a:latin typeface="Comic Sans MS" pitchFamily="66" charset="0"/>
                <a:cs typeface="Arial"/>
              </a:rPr>
              <a:t>of </a:t>
            </a:r>
            <a:r>
              <a:rPr sz="3200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a person, place,</a:t>
            </a:r>
            <a:r>
              <a:rPr sz="3200" spc="-140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thing,  </a:t>
            </a:r>
            <a:r>
              <a:rPr sz="3200" spc="-5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or event </a:t>
            </a:r>
            <a:r>
              <a:rPr sz="3200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this </a:t>
            </a:r>
            <a:r>
              <a:rPr sz="3200" spc="-5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is often referred </a:t>
            </a:r>
            <a:r>
              <a:rPr sz="3200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as </a:t>
            </a:r>
            <a:r>
              <a:rPr sz="3200" spc="-10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the  </a:t>
            </a:r>
            <a:r>
              <a:rPr sz="3200" spc="-5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attitude </a:t>
            </a:r>
            <a:r>
              <a:rPr sz="3200" dirty="0">
                <a:solidFill>
                  <a:srgbClr val="FFFFFF"/>
                </a:solidFill>
                <a:latin typeface="Comic Sans MS" pitchFamily="66" charset="0"/>
                <a:cs typeface="Arial"/>
              </a:rPr>
              <a:t>object</a:t>
            </a:r>
            <a:r>
              <a:rPr sz="3200" dirty="0" smtClean="0">
                <a:solidFill>
                  <a:srgbClr val="FFFFFF"/>
                </a:solidFill>
                <a:latin typeface="Comic Sans MS" pitchFamily="66" charset="0"/>
                <a:cs typeface="Arial"/>
              </a:rPr>
              <a:t>.</a:t>
            </a:r>
            <a:endParaRPr lang="en-GB" sz="3200" dirty="0" smtClean="0">
              <a:solidFill>
                <a:srgbClr val="FFFFFF"/>
              </a:solidFill>
              <a:latin typeface="Comic Sans MS" pitchFamily="66" charset="0"/>
              <a:cs typeface="Arial"/>
            </a:endParaRPr>
          </a:p>
          <a:p>
            <a:pPr marL="396240" marR="5080" indent="-384175" algn="just">
              <a:lnSpc>
                <a:spcPct val="100000"/>
              </a:lnSpc>
              <a:spcBef>
                <a:spcPts val="720"/>
              </a:spcBef>
              <a:buClr>
                <a:srgbClr val="6D9FAF"/>
              </a:buClr>
              <a:buSzPct val="80000"/>
              <a:buFont typeface="Wingdings 2"/>
              <a:buChar char=""/>
              <a:tabLst>
                <a:tab pos="480059" algn="l"/>
                <a:tab pos="480695" algn="l"/>
              </a:tabLst>
            </a:pPr>
            <a:r>
              <a:rPr lang="en-GB" sz="3200" dirty="0" smtClean="0">
                <a:solidFill>
                  <a:srgbClr val="FFFFFF"/>
                </a:solidFill>
                <a:latin typeface="Comic Sans MS" pitchFamily="66" charset="0"/>
                <a:cs typeface="Arial"/>
              </a:rPr>
              <a:t>It is also defined as “ a psychological tendency that is expressed by evaluating a particular entity with some degree of favour and disfavour”</a:t>
            </a:r>
            <a:endParaRPr sz="3200" dirty="0">
              <a:latin typeface="Comic Sans MS" pitchFamily="66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3058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marR="118745" indent="-342900" algn="just">
              <a:lnSpc>
                <a:spcPct val="100000"/>
              </a:lnSpc>
              <a:spcBef>
                <a:spcPts val="600"/>
              </a:spcBef>
              <a:tabLst>
                <a:tab pos="381000" algn="l"/>
              </a:tabLst>
            </a:pP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POSITIVE ATTITUDE </a:t>
            </a:r>
            <a:endParaRPr lang="en-GB" sz="2800" dirty="0">
              <a:solidFill>
                <a:schemeClr val="bg1"/>
              </a:solidFill>
              <a:latin typeface="Comic Sans MS" pitchFamily="66" charset="0"/>
              <a:cs typeface="Times New Roman"/>
            </a:endParaRPr>
          </a:p>
          <a:p>
            <a:pPr marL="381000" marR="118745" indent="-342900" algn="just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381000" algn="l"/>
              </a:tabLst>
            </a:pP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 Positive </a:t>
            </a: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mental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attitude is a  psychological term </a:t>
            </a: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which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describes a </a:t>
            </a: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mental phenomenon 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in </a:t>
            </a: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which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the central idea is that one </a:t>
            </a: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can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increase  </a:t>
            </a: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achievement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through </a:t>
            </a: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optimistic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thought</a:t>
            </a:r>
            <a:r>
              <a:rPr lang="en-GB" sz="2800" spc="1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processes.</a:t>
            </a:r>
            <a:endParaRPr lang="en-GB" sz="2800" dirty="0" smtClean="0">
              <a:solidFill>
                <a:schemeClr val="bg1"/>
              </a:solidFill>
              <a:latin typeface="Comic Sans MS" pitchFamily="66" charset="0"/>
              <a:cs typeface="Times New Roman"/>
            </a:endParaRPr>
          </a:p>
          <a:p>
            <a:pPr marL="381000" marR="280035" indent="-342900" algn="just">
              <a:lnSpc>
                <a:spcPct val="100000"/>
              </a:lnSpc>
              <a:spcBef>
                <a:spcPts val="600"/>
              </a:spcBef>
              <a:tabLst>
                <a:tab pos="381000" algn="l"/>
              </a:tabLst>
            </a:pP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NEGATIVE ATTITUDE </a:t>
            </a:r>
            <a:endParaRPr lang="en-GB" sz="2800" dirty="0">
              <a:solidFill>
                <a:schemeClr val="bg1"/>
              </a:solidFill>
              <a:latin typeface="Comic Sans MS" pitchFamily="66" charset="0"/>
              <a:cs typeface="Times New Roman"/>
            </a:endParaRPr>
          </a:p>
          <a:p>
            <a:pPr marL="381000" marR="280035" indent="-342900" algn="just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381000" algn="l"/>
              </a:tabLst>
            </a:pP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A negative attitude </a:t>
            </a:r>
            <a:r>
              <a:rPr lang="en-GB" sz="2800" spc="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is 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characterized by a great disdain </a:t>
            </a: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for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everything. </a:t>
            </a:r>
            <a:r>
              <a:rPr lang="en-GB" sz="2800" spc="-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Someone  who constantly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points out the negative in</a:t>
            </a:r>
            <a:r>
              <a:rPr lang="en-GB" sz="2800" spc="10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GB" sz="2800" spc="5" dirty="0" smtClean="0">
                <a:solidFill>
                  <a:schemeClr val="bg1"/>
                </a:solidFill>
                <a:latin typeface="Comic Sans MS" pitchFamily="66" charset="0"/>
                <a:cs typeface="Times New Roman"/>
              </a:rPr>
              <a:t>everything</a:t>
            </a:r>
            <a:r>
              <a:rPr lang="en-GB" sz="2800" spc="5" dirty="0" smtClean="0">
                <a:solidFill>
                  <a:schemeClr val="bg1"/>
                </a:solidFill>
                <a:latin typeface="Comic Sans MS" pitchFamily="66" charset="0"/>
                <a:cs typeface="Arial"/>
              </a:rPr>
              <a:t>.</a:t>
            </a:r>
            <a:endParaRPr lang="en-GB" sz="2800" dirty="0" smtClean="0">
              <a:solidFill>
                <a:schemeClr val="bg1"/>
              </a:solidFill>
              <a:latin typeface="Comic Sans MS" pitchFamily="66" charset="0"/>
              <a:cs typeface="Arial"/>
            </a:endParaRPr>
          </a:p>
          <a:p>
            <a:pPr algn="just"/>
            <a:endParaRPr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33866" y="6620357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9B9A97"/>
                </a:solidFill>
                <a:latin typeface="Arial"/>
                <a:cs typeface="Arial"/>
              </a:rPr>
              <a:t>9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00200" y="228600"/>
            <a:ext cx="612584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D3D2D0"/>
                </a:solidFill>
              </a:rPr>
              <a:t>Components of </a:t>
            </a:r>
            <a:r>
              <a:rPr spc="-10" dirty="0" smtClean="0">
                <a:solidFill>
                  <a:srgbClr val="D3D2D0"/>
                </a:solidFill>
              </a:rPr>
              <a:t>Attitudes</a:t>
            </a:r>
            <a:endParaRPr spc="-10" dirty="0">
              <a:solidFill>
                <a:srgbClr val="D3D2D0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35380" y="1363980"/>
            <a:ext cx="1920239" cy="1167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978408" y="1574291"/>
            <a:ext cx="2269236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219200" y="1447850"/>
            <a:ext cx="1905000" cy="1152525"/>
          </a:xfrm>
          <a:custGeom>
            <a:avLst/>
            <a:gdLst/>
            <a:ahLst/>
            <a:cxnLst/>
            <a:rect l="l" t="t" r="r" b="b"/>
            <a:pathLst>
              <a:path w="1905000" h="1152525">
                <a:moveTo>
                  <a:pt x="0" y="1151966"/>
                </a:moveTo>
                <a:lnTo>
                  <a:pt x="1905000" y="1151966"/>
                </a:lnTo>
                <a:lnTo>
                  <a:pt x="1905000" y="0"/>
                </a:lnTo>
                <a:lnTo>
                  <a:pt x="0" y="0"/>
                </a:lnTo>
                <a:lnTo>
                  <a:pt x="0" y="115196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54608" y="1650492"/>
            <a:ext cx="2269236" cy="6598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219200" y="1447850"/>
            <a:ext cx="1905000" cy="1152525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vert="horz" wrap="square" lIns="0" tIns="313055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2465"/>
              </a:spcBef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Cognitive</a:t>
            </a:r>
            <a:endParaRPr sz="3200" dirty="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35380" y="3116579"/>
            <a:ext cx="1920239" cy="1167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908303" y="3325367"/>
            <a:ext cx="2409444" cy="6614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219200" y="3200450"/>
            <a:ext cx="1905000" cy="1152525"/>
          </a:xfrm>
          <a:custGeom>
            <a:avLst/>
            <a:gdLst/>
            <a:ahLst/>
            <a:cxnLst/>
            <a:rect l="l" t="t" r="r" b="b"/>
            <a:pathLst>
              <a:path w="1905000" h="1152525">
                <a:moveTo>
                  <a:pt x="0" y="1151966"/>
                </a:moveTo>
                <a:lnTo>
                  <a:pt x="1905000" y="1151966"/>
                </a:lnTo>
                <a:lnTo>
                  <a:pt x="1905000" y="0"/>
                </a:lnTo>
                <a:lnTo>
                  <a:pt x="0" y="0"/>
                </a:lnTo>
                <a:lnTo>
                  <a:pt x="0" y="115196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984503" y="3401567"/>
            <a:ext cx="2409444" cy="6614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1219200" y="3200450"/>
            <a:ext cx="1905000" cy="1152525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vert="horz" wrap="square" lIns="0" tIns="31178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2455"/>
              </a:spcBef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Affective</a:t>
            </a:r>
            <a:endParaRPr sz="3200" dirty="0">
              <a:latin typeface="Comic Sans MS"/>
              <a:cs typeface="Comic Sans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35380" y="5021579"/>
            <a:ext cx="1920239" cy="1167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862583" y="5231891"/>
            <a:ext cx="2502407" cy="6598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219200" y="5105400"/>
            <a:ext cx="1905000" cy="1152525"/>
          </a:xfrm>
          <a:custGeom>
            <a:avLst/>
            <a:gdLst/>
            <a:ahLst/>
            <a:cxnLst/>
            <a:rect l="l" t="t" r="r" b="b"/>
            <a:pathLst>
              <a:path w="1905000" h="1152525">
                <a:moveTo>
                  <a:pt x="0" y="1151966"/>
                </a:moveTo>
                <a:lnTo>
                  <a:pt x="1905000" y="1151966"/>
                </a:lnTo>
                <a:lnTo>
                  <a:pt x="1905000" y="0"/>
                </a:lnTo>
                <a:lnTo>
                  <a:pt x="0" y="0"/>
                </a:lnTo>
                <a:lnTo>
                  <a:pt x="0" y="1151966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938783" y="5308091"/>
            <a:ext cx="2502407" cy="6598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1178458" y="5406034"/>
            <a:ext cx="19888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Behavioral</a:t>
            </a:r>
            <a:endParaRPr sz="3200" dirty="0">
              <a:latin typeface="Comic Sans MS"/>
              <a:cs typeface="Comic Sans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45580" y="2278379"/>
            <a:ext cx="1991868" cy="22341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6458711" y="3020567"/>
            <a:ext cx="2200656" cy="6614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6629400" y="2362200"/>
            <a:ext cx="1976120" cy="2219325"/>
          </a:xfrm>
          <a:custGeom>
            <a:avLst/>
            <a:gdLst/>
            <a:ahLst/>
            <a:cxnLst/>
            <a:rect l="l" t="t" r="r" b="b"/>
            <a:pathLst>
              <a:path w="1976120" h="2219325">
                <a:moveTo>
                  <a:pt x="987932" y="0"/>
                </a:moveTo>
                <a:lnTo>
                  <a:pt x="942713" y="1141"/>
                </a:lnTo>
                <a:lnTo>
                  <a:pt x="898015" y="4533"/>
                </a:lnTo>
                <a:lnTo>
                  <a:pt x="853882" y="10127"/>
                </a:lnTo>
                <a:lnTo>
                  <a:pt x="810358" y="17873"/>
                </a:lnTo>
                <a:lnTo>
                  <a:pt x="767486" y="27723"/>
                </a:lnTo>
                <a:lnTo>
                  <a:pt x="725311" y="39628"/>
                </a:lnTo>
                <a:lnTo>
                  <a:pt x="683875" y="53539"/>
                </a:lnTo>
                <a:lnTo>
                  <a:pt x="643222" y="69406"/>
                </a:lnTo>
                <a:lnTo>
                  <a:pt x="603396" y="87181"/>
                </a:lnTo>
                <a:lnTo>
                  <a:pt x="564441" y="106815"/>
                </a:lnTo>
                <a:lnTo>
                  <a:pt x="526400" y="128259"/>
                </a:lnTo>
                <a:lnTo>
                  <a:pt x="489316" y="151463"/>
                </a:lnTo>
                <a:lnTo>
                  <a:pt x="453234" y="176380"/>
                </a:lnTo>
                <a:lnTo>
                  <a:pt x="418197" y="202960"/>
                </a:lnTo>
                <a:lnTo>
                  <a:pt x="384248" y="231153"/>
                </a:lnTo>
                <a:lnTo>
                  <a:pt x="351431" y="260912"/>
                </a:lnTo>
                <a:lnTo>
                  <a:pt x="319791" y="292187"/>
                </a:lnTo>
                <a:lnTo>
                  <a:pt x="289369" y="324929"/>
                </a:lnTo>
                <a:lnTo>
                  <a:pt x="260210" y="359089"/>
                </a:lnTo>
                <a:lnTo>
                  <a:pt x="232358" y="394618"/>
                </a:lnTo>
                <a:lnTo>
                  <a:pt x="205856" y="431468"/>
                </a:lnTo>
                <a:lnTo>
                  <a:pt x="180748" y="469589"/>
                </a:lnTo>
                <a:lnTo>
                  <a:pt x="157077" y="508932"/>
                </a:lnTo>
                <a:lnTo>
                  <a:pt x="134888" y="549449"/>
                </a:lnTo>
                <a:lnTo>
                  <a:pt x="114222" y="591089"/>
                </a:lnTo>
                <a:lnTo>
                  <a:pt x="95125" y="633806"/>
                </a:lnTo>
                <a:lnTo>
                  <a:pt x="77640" y="677548"/>
                </a:lnTo>
                <a:lnTo>
                  <a:pt x="61810" y="722269"/>
                </a:lnTo>
                <a:lnTo>
                  <a:pt x="47680" y="767917"/>
                </a:lnTo>
                <a:lnTo>
                  <a:pt x="35291" y="814446"/>
                </a:lnTo>
                <a:lnTo>
                  <a:pt x="24689" y="861805"/>
                </a:lnTo>
                <a:lnTo>
                  <a:pt x="15917" y="909945"/>
                </a:lnTo>
                <a:lnTo>
                  <a:pt x="9019" y="958818"/>
                </a:lnTo>
                <a:lnTo>
                  <a:pt x="4037" y="1008375"/>
                </a:lnTo>
                <a:lnTo>
                  <a:pt x="1016" y="1058567"/>
                </a:lnTo>
                <a:lnTo>
                  <a:pt x="0" y="1109345"/>
                </a:lnTo>
                <a:lnTo>
                  <a:pt x="1016" y="1160132"/>
                </a:lnTo>
                <a:lnTo>
                  <a:pt x="4037" y="1210334"/>
                </a:lnTo>
                <a:lnTo>
                  <a:pt x="9019" y="1259900"/>
                </a:lnTo>
                <a:lnTo>
                  <a:pt x="15917" y="1308782"/>
                </a:lnTo>
                <a:lnTo>
                  <a:pt x="24689" y="1356930"/>
                </a:lnTo>
                <a:lnTo>
                  <a:pt x="35291" y="1404297"/>
                </a:lnTo>
                <a:lnTo>
                  <a:pt x="47680" y="1450832"/>
                </a:lnTo>
                <a:lnTo>
                  <a:pt x="61810" y="1496488"/>
                </a:lnTo>
                <a:lnTo>
                  <a:pt x="77640" y="1541214"/>
                </a:lnTo>
                <a:lnTo>
                  <a:pt x="95125" y="1584962"/>
                </a:lnTo>
                <a:lnTo>
                  <a:pt x="114222" y="1627684"/>
                </a:lnTo>
                <a:lnTo>
                  <a:pt x="134888" y="1669330"/>
                </a:lnTo>
                <a:lnTo>
                  <a:pt x="157077" y="1709851"/>
                </a:lnTo>
                <a:lnTo>
                  <a:pt x="180748" y="1749198"/>
                </a:lnTo>
                <a:lnTo>
                  <a:pt x="205856" y="1787323"/>
                </a:lnTo>
                <a:lnTo>
                  <a:pt x="232358" y="1824176"/>
                </a:lnTo>
                <a:lnTo>
                  <a:pt x="260210" y="1859708"/>
                </a:lnTo>
                <a:lnTo>
                  <a:pt x="289369" y="1893871"/>
                </a:lnTo>
                <a:lnTo>
                  <a:pt x="319791" y="1926616"/>
                </a:lnTo>
                <a:lnTo>
                  <a:pt x="351431" y="1957893"/>
                </a:lnTo>
                <a:lnTo>
                  <a:pt x="384248" y="1987653"/>
                </a:lnTo>
                <a:lnTo>
                  <a:pt x="418197" y="2015849"/>
                </a:lnTo>
                <a:lnTo>
                  <a:pt x="453234" y="2042430"/>
                </a:lnTo>
                <a:lnTo>
                  <a:pt x="489316" y="2067348"/>
                </a:lnTo>
                <a:lnTo>
                  <a:pt x="526400" y="2090554"/>
                </a:lnTo>
                <a:lnTo>
                  <a:pt x="564441" y="2111998"/>
                </a:lnTo>
                <a:lnTo>
                  <a:pt x="603396" y="2131633"/>
                </a:lnTo>
                <a:lnTo>
                  <a:pt x="643222" y="2149409"/>
                </a:lnTo>
                <a:lnTo>
                  <a:pt x="683875" y="2165276"/>
                </a:lnTo>
                <a:lnTo>
                  <a:pt x="725311" y="2179187"/>
                </a:lnTo>
                <a:lnTo>
                  <a:pt x="767486" y="2191092"/>
                </a:lnTo>
                <a:lnTo>
                  <a:pt x="810358" y="2200942"/>
                </a:lnTo>
                <a:lnTo>
                  <a:pt x="853882" y="2208689"/>
                </a:lnTo>
                <a:lnTo>
                  <a:pt x="898015" y="2214283"/>
                </a:lnTo>
                <a:lnTo>
                  <a:pt x="942713" y="2217675"/>
                </a:lnTo>
                <a:lnTo>
                  <a:pt x="987932" y="2218817"/>
                </a:lnTo>
                <a:lnTo>
                  <a:pt x="1033152" y="2217675"/>
                </a:lnTo>
                <a:lnTo>
                  <a:pt x="1077849" y="2214283"/>
                </a:lnTo>
                <a:lnTo>
                  <a:pt x="1121981" y="2208689"/>
                </a:lnTo>
                <a:lnTo>
                  <a:pt x="1165503" y="2200942"/>
                </a:lnTo>
                <a:lnTo>
                  <a:pt x="1208372" y="2191092"/>
                </a:lnTo>
                <a:lnTo>
                  <a:pt x="1250545" y="2179187"/>
                </a:lnTo>
                <a:lnTo>
                  <a:pt x="1291978" y="2165276"/>
                </a:lnTo>
                <a:lnTo>
                  <a:pt x="1332627" y="2149409"/>
                </a:lnTo>
                <a:lnTo>
                  <a:pt x="1372449" y="2131633"/>
                </a:lnTo>
                <a:lnTo>
                  <a:pt x="1411400" y="2111998"/>
                </a:lnTo>
                <a:lnTo>
                  <a:pt x="1449437" y="2090554"/>
                </a:lnTo>
                <a:lnTo>
                  <a:pt x="1486516" y="2067348"/>
                </a:lnTo>
                <a:lnTo>
                  <a:pt x="1522593" y="2042430"/>
                </a:lnTo>
                <a:lnTo>
                  <a:pt x="1557625" y="2015849"/>
                </a:lnTo>
                <a:lnTo>
                  <a:pt x="1591569" y="1987653"/>
                </a:lnTo>
                <a:lnTo>
                  <a:pt x="1624381" y="1957893"/>
                </a:lnTo>
                <a:lnTo>
                  <a:pt x="1656016" y="1926616"/>
                </a:lnTo>
                <a:lnTo>
                  <a:pt x="1686433" y="1893871"/>
                </a:lnTo>
                <a:lnTo>
                  <a:pt x="1715586" y="1859708"/>
                </a:lnTo>
                <a:lnTo>
                  <a:pt x="1743433" y="1824176"/>
                </a:lnTo>
                <a:lnTo>
                  <a:pt x="1769929" y="1787323"/>
                </a:lnTo>
                <a:lnTo>
                  <a:pt x="1795032" y="1749198"/>
                </a:lnTo>
                <a:lnTo>
                  <a:pt x="1818698" y="1709851"/>
                </a:lnTo>
                <a:lnTo>
                  <a:pt x="1840883" y="1669330"/>
                </a:lnTo>
                <a:lnTo>
                  <a:pt x="1861544" y="1627684"/>
                </a:lnTo>
                <a:lnTo>
                  <a:pt x="1880637" y="1584962"/>
                </a:lnTo>
                <a:lnTo>
                  <a:pt x="1898118" y="1541214"/>
                </a:lnTo>
                <a:lnTo>
                  <a:pt x="1913944" y="1496488"/>
                </a:lnTo>
                <a:lnTo>
                  <a:pt x="1928071" y="1450832"/>
                </a:lnTo>
                <a:lnTo>
                  <a:pt x="1940456" y="1404297"/>
                </a:lnTo>
                <a:lnTo>
                  <a:pt x="1951055" y="1356930"/>
                </a:lnTo>
                <a:lnTo>
                  <a:pt x="1959825" y="1308782"/>
                </a:lnTo>
                <a:lnTo>
                  <a:pt x="1966722" y="1259900"/>
                </a:lnTo>
                <a:lnTo>
                  <a:pt x="1971702" y="1210334"/>
                </a:lnTo>
                <a:lnTo>
                  <a:pt x="1974722" y="1160132"/>
                </a:lnTo>
                <a:lnTo>
                  <a:pt x="1975739" y="1109345"/>
                </a:lnTo>
                <a:lnTo>
                  <a:pt x="1974722" y="1058567"/>
                </a:lnTo>
                <a:lnTo>
                  <a:pt x="1971702" y="1008375"/>
                </a:lnTo>
                <a:lnTo>
                  <a:pt x="1966722" y="958818"/>
                </a:lnTo>
                <a:lnTo>
                  <a:pt x="1959825" y="909945"/>
                </a:lnTo>
                <a:lnTo>
                  <a:pt x="1951055" y="861805"/>
                </a:lnTo>
                <a:lnTo>
                  <a:pt x="1940456" y="814446"/>
                </a:lnTo>
                <a:lnTo>
                  <a:pt x="1928071" y="767917"/>
                </a:lnTo>
                <a:lnTo>
                  <a:pt x="1913944" y="722269"/>
                </a:lnTo>
                <a:lnTo>
                  <a:pt x="1898118" y="677548"/>
                </a:lnTo>
                <a:lnTo>
                  <a:pt x="1880637" y="633806"/>
                </a:lnTo>
                <a:lnTo>
                  <a:pt x="1861544" y="591089"/>
                </a:lnTo>
                <a:lnTo>
                  <a:pt x="1840883" y="549449"/>
                </a:lnTo>
                <a:lnTo>
                  <a:pt x="1818698" y="508932"/>
                </a:lnTo>
                <a:lnTo>
                  <a:pt x="1795032" y="469589"/>
                </a:lnTo>
                <a:lnTo>
                  <a:pt x="1769929" y="431468"/>
                </a:lnTo>
                <a:lnTo>
                  <a:pt x="1743433" y="394618"/>
                </a:lnTo>
                <a:lnTo>
                  <a:pt x="1715586" y="359089"/>
                </a:lnTo>
                <a:lnTo>
                  <a:pt x="1686432" y="324929"/>
                </a:lnTo>
                <a:lnTo>
                  <a:pt x="1656016" y="292187"/>
                </a:lnTo>
                <a:lnTo>
                  <a:pt x="1624381" y="260912"/>
                </a:lnTo>
                <a:lnTo>
                  <a:pt x="1591569" y="231153"/>
                </a:lnTo>
                <a:lnTo>
                  <a:pt x="1557625" y="202960"/>
                </a:lnTo>
                <a:lnTo>
                  <a:pt x="1522593" y="176380"/>
                </a:lnTo>
                <a:lnTo>
                  <a:pt x="1486516" y="151463"/>
                </a:lnTo>
                <a:lnTo>
                  <a:pt x="1449437" y="128259"/>
                </a:lnTo>
                <a:lnTo>
                  <a:pt x="1411400" y="106815"/>
                </a:lnTo>
                <a:lnTo>
                  <a:pt x="1372449" y="87181"/>
                </a:lnTo>
                <a:lnTo>
                  <a:pt x="1332627" y="69406"/>
                </a:lnTo>
                <a:lnTo>
                  <a:pt x="1291978" y="53539"/>
                </a:lnTo>
                <a:lnTo>
                  <a:pt x="1250545" y="39628"/>
                </a:lnTo>
                <a:lnTo>
                  <a:pt x="1208372" y="27723"/>
                </a:lnTo>
                <a:lnTo>
                  <a:pt x="1165503" y="17873"/>
                </a:lnTo>
                <a:lnTo>
                  <a:pt x="1121981" y="10127"/>
                </a:lnTo>
                <a:lnTo>
                  <a:pt x="1077849" y="4533"/>
                </a:lnTo>
                <a:lnTo>
                  <a:pt x="1033152" y="1141"/>
                </a:lnTo>
                <a:lnTo>
                  <a:pt x="98793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6629400" y="2362200"/>
            <a:ext cx="1976120" cy="2219325"/>
          </a:xfrm>
          <a:custGeom>
            <a:avLst/>
            <a:gdLst/>
            <a:ahLst/>
            <a:cxnLst/>
            <a:rect l="l" t="t" r="r" b="b"/>
            <a:pathLst>
              <a:path w="1976120" h="2219325">
                <a:moveTo>
                  <a:pt x="0" y="1109345"/>
                </a:moveTo>
                <a:lnTo>
                  <a:pt x="1016" y="1058567"/>
                </a:lnTo>
                <a:lnTo>
                  <a:pt x="4037" y="1008375"/>
                </a:lnTo>
                <a:lnTo>
                  <a:pt x="9019" y="958818"/>
                </a:lnTo>
                <a:lnTo>
                  <a:pt x="15917" y="909945"/>
                </a:lnTo>
                <a:lnTo>
                  <a:pt x="24689" y="861805"/>
                </a:lnTo>
                <a:lnTo>
                  <a:pt x="35291" y="814446"/>
                </a:lnTo>
                <a:lnTo>
                  <a:pt x="47680" y="767917"/>
                </a:lnTo>
                <a:lnTo>
                  <a:pt x="61810" y="722269"/>
                </a:lnTo>
                <a:lnTo>
                  <a:pt x="77640" y="677548"/>
                </a:lnTo>
                <a:lnTo>
                  <a:pt x="95125" y="633806"/>
                </a:lnTo>
                <a:lnTo>
                  <a:pt x="114222" y="591089"/>
                </a:lnTo>
                <a:lnTo>
                  <a:pt x="134888" y="549449"/>
                </a:lnTo>
                <a:lnTo>
                  <a:pt x="157077" y="508932"/>
                </a:lnTo>
                <a:lnTo>
                  <a:pt x="180748" y="469589"/>
                </a:lnTo>
                <a:lnTo>
                  <a:pt x="205856" y="431468"/>
                </a:lnTo>
                <a:lnTo>
                  <a:pt x="232358" y="394618"/>
                </a:lnTo>
                <a:lnTo>
                  <a:pt x="260210" y="359089"/>
                </a:lnTo>
                <a:lnTo>
                  <a:pt x="289369" y="324929"/>
                </a:lnTo>
                <a:lnTo>
                  <a:pt x="319791" y="292187"/>
                </a:lnTo>
                <a:lnTo>
                  <a:pt x="351431" y="260912"/>
                </a:lnTo>
                <a:lnTo>
                  <a:pt x="384248" y="231153"/>
                </a:lnTo>
                <a:lnTo>
                  <a:pt x="418197" y="202960"/>
                </a:lnTo>
                <a:lnTo>
                  <a:pt x="453234" y="176380"/>
                </a:lnTo>
                <a:lnTo>
                  <a:pt x="489316" y="151463"/>
                </a:lnTo>
                <a:lnTo>
                  <a:pt x="526400" y="128259"/>
                </a:lnTo>
                <a:lnTo>
                  <a:pt x="564441" y="106815"/>
                </a:lnTo>
                <a:lnTo>
                  <a:pt x="603396" y="87181"/>
                </a:lnTo>
                <a:lnTo>
                  <a:pt x="643222" y="69406"/>
                </a:lnTo>
                <a:lnTo>
                  <a:pt x="683875" y="53539"/>
                </a:lnTo>
                <a:lnTo>
                  <a:pt x="725311" y="39628"/>
                </a:lnTo>
                <a:lnTo>
                  <a:pt x="767486" y="27723"/>
                </a:lnTo>
                <a:lnTo>
                  <a:pt x="810358" y="17873"/>
                </a:lnTo>
                <a:lnTo>
                  <a:pt x="853882" y="10127"/>
                </a:lnTo>
                <a:lnTo>
                  <a:pt x="898015" y="4533"/>
                </a:lnTo>
                <a:lnTo>
                  <a:pt x="942713" y="1141"/>
                </a:lnTo>
                <a:lnTo>
                  <a:pt x="987932" y="0"/>
                </a:lnTo>
                <a:lnTo>
                  <a:pt x="1033152" y="1141"/>
                </a:lnTo>
                <a:lnTo>
                  <a:pt x="1077849" y="4533"/>
                </a:lnTo>
                <a:lnTo>
                  <a:pt x="1121981" y="10127"/>
                </a:lnTo>
                <a:lnTo>
                  <a:pt x="1165503" y="17873"/>
                </a:lnTo>
                <a:lnTo>
                  <a:pt x="1208372" y="27723"/>
                </a:lnTo>
                <a:lnTo>
                  <a:pt x="1250545" y="39628"/>
                </a:lnTo>
                <a:lnTo>
                  <a:pt x="1291978" y="53539"/>
                </a:lnTo>
                <a:lnTo>
                  <a:pt x="1332627" y="69406"/>
                </a:lnTo>
                <a:lnTo>
                  <a:pt x="1372449" y="87181"/>
                </a:lnTo>
                <a:lnTo>
                  <a:pt x="1411400" y="106815"/>
                </a:lnTo>
                <a:lnTo>
                  <a:pt x="1449437" y="128259"/>
                </a:lnTo>
                <a:lnTo>
                  <a:pt x="1486516" y="151463"/>
                </a:lnTo>
                <a:lnTo>
                  <a:pt x="1522593" y="176380"/>
                </a:lnTo>
                <a:lnTo>
                  <a:pt x="1557625" y="202960"/>
                </a:lnTo>
                <a:lnTo>
                  <a:pt x="1591569" y="231153"/>
                </a:lnTo>
                <a:lnTo>
                  <a:pt x="1624381" y="260912"/>
                </a:lnTo>
                <a:lnTo>
                  <a:pt x="1656016" y="292187"/>
                </a:lnTo>
                <a:lnTo>
                  <a:pt x="1686432" y="324929"/>
                </a:lnTo>
                <a:lnTo>
                  <a:pt x="1715586" y="359089"/>
                </a:lnTo>
                <a:lnTo>
                  <a:pt x="1743433" y="394618"/>
                </a:lnTo>
                <a:lnTo>
                  <a:pt x="1769929" y="431468"/>
                </a:lnTo>
                <a:lnTo>
                  <a:pt x="1795032" y="469589"/>
                </a:lnTo>
                <a:lnTo>
                  <a:pt x="1818698" y="508932"/>
                </a:lnTo>
                <a:lnTo>
                  <a:pt x="1840883" y="549449"/>
                </a:lnTo>
                <a:lnTo>
                  <a:pt x="1861544" y="591089"/>
                </a:lnTo>
                <a:lnTo>
                  <a:pt x="1880637" y="633806"/>
                </a:lnTo>
                <a:lnTo>
                  <a:pt x="1898118" y="677548"/>
                </a:lnTo>
                <a:lnTo>
                  <a:pt x="1913944" y="722269"/>
                </a:lnTo>
                <a:lnTo>
                  <a:pt x="1928071" y="767917"/>
                </a:lnTo>
                <a:lnTo>
                  <a:pt x="1940456" y="814446"/>
                </a:lnTo>
                <a:lnTo>
                  <a:pt x="1951055" y="861805"/>
                </a:lnTo>
                <a:lnTo>
                  <a:pt x="1959825" y="909945"/>
                </a:lnTo>
                <a:lnTo>
                  <a:pt x="1966722" y="958818"/>
                </a:lnTo>
                <a:lnTo>
                  <a:pt x="1971702" y="1008375"/>
                </a:lnTo>
                <a:lnTo>
                  <a:pt x="1974722" y="1058567"/>
                </a:lnTo>
                <a:lnTo>
                  <a:pt x="1975739" y="1109345"/>
                </a:lnTo>
                <a:lnTo>
                  <a:pt x="1974722" y="1160132"/>
                </a:lnTo>
                <a:lnTo>
                  <a:pt x="1971702" y="1210334"/>
                </a:lnTo>
                <a:lnTo>
                  <a:pt x="1966722" y="1259900"/>
                </a:lnTo>
                <a:lnTo>
                  <a:pt x="1959825" y="1308782"/>
                </a:lnTo>
                <a:lnTo>
                  <a:pt x="1951055" y="1356930"/>
                </a:lnTo>
                <a:lnTo>
                  <a:pt x="1940456" y="1404297"/>
                </a:lnTo>
                <a:lnTo>
                  <a:pt x="1928071" y="1450832"/>
                </a:lnTo>
                <a:lnTo>
                  <a:pt x="1913944" y="1496488"/>
                </a:lnTo>
                <a:lnTo>
                  <a:pt x="1898118" y="1541214"/>
                </a:lnTo>
                <a:lnTo>
                  <a:pt x="1880637" y="1584962"/>
                </a:lnTo>
                <a:lnTo>
                  <a:pt x="1861544" y="1627684"/>
                </a:lnTo>
                <a:lnTo>
                  <a:pt x="1840883" y="1669330"/>
                </a:lnTo>
                <a:lnTo>
                  <a:pt x="1818698" y="1709851"/>
                </a:lnTo>
                <a:lnTo>
                  <a:pt x="1795032" y="1749198"/>
                </a:lnTo>
                <a:lnTo>
                  <a:pt x="1769929" y="1787323"/>
                </a:lnTo>
                <a:lnTo>
                  <a:pt x="1743433" y="1824176"/>
                </a:lnTo>
                <a:lnTo>
                  <a:pt x="1715586" y="1859708"/>
                </a:lnTo>
                <a:lnTo>
                  <a:pt x="1686433" y="1893871"/>
                </a:lnTo>
                <a:lnTo>
                  <a:pt x="1656016" y="1926616"/>
                </a:lnTo>
                <a:lnTo>
                  <a:pt x="1624381" y="1957893"/>
                </a:lnTo>
                <a:lnTo>
                  <a:pt x="1591569" y="1987653"/>
                </a:lnTo>
                <a:lnTo>
                  <a:pt x="1557625" y="2015849"/>
                </a:lnTo>
                <a:lnTo>
                  <a:pt x="1522593" y="2042430"/>
                </a:lnTo>
                <a:lnTo>
                  <a:pt x="1486516" y="2067348"/>
                </a:lnTo>
                <a:lnTo>
                  <a:pt x="1449437" y="2090554"/>
                </a:lnTo>
                <a:lnTo>
                  <a:pt x="1411400" y="2111998"/>
                </a:lnTo>
                <a:lnTo>
                  <a:pt x="1372449" y="2131633"/>
                </a:lnTo>
                <a:lnTo>
                  <a:pt x="1332627" y="2149409"/>
                </a:lnTo>
                <a:lnTo>
                  <a:pt x="1291978" y="2165276"/>
                </a:lnTo>
                <a:lnTo>
                  <a:pt x="1250545" y="2179187"/>
                </a:lnTo>
                <a:lnTo>
                  <a:pt x="1208372" y="2191092"/>
                </a:lnTo>
                <a:lnTo>
                  <a:pt x="1165503" y="2200942"/>
                </a:lnTo>
                <a:lnTo>
                  <a:pt x="1121981" y="2208689"/>
                </a:lnTo>
                <a:lnTo>
                  <a:pt x="1077849" y="2214283"/>
                </a:lnTo>
                <a:lnTo>
                  <a:pt x="1033152" y="2217675"/>
                </a:lnTo>
                <a:lnTo>
                  <a:pt x="987932" y="2218817"/>
                </a:lnTo>
                <a:lnTo>
                  <a:pt x="942713" y="2217675"/>
                </a:lnTo>
                <a:lnTo>
                  <a:pt x="898015" y="2214283"/>
                </a:lnTo>
                <a:lnTo>
                  <a:pt x="853882" y="2208689"/>
                </a:lnTo>
                <a:lnTo>
                  <a:pt x="810358" y="2200942"/>
                </a:lnTo>
                <a:lnTo>
                  <a:pt x="767486" y="2191092"/>
                </a:lnTo>
                <a:lnTo>
                  <a:pt x="725311" y="2179187"/>
                </a:lnTo>
                <a:lnTo>
                  <a:pt x="683875" y="2165276"/>
                </a:lnTo>
                <a:lnTo>
                  <a:pt x="643222" y="2149409"/>
                </a:lnTo>
                <a:lnTo>
                  <a:pt x="603396" y="2131633"/>
                </a:lnTo>
                <a:lnTo>
                  <a:pt x="564441" y="2111998"/>
                </a:lnTo>
                <a:lnTo>
                  <a:pt x="526400" y="2090554"/>
                </a:lnTo>
                <a:lnTo>
                  <a:pt x="489316" y="2067348"/>
                </a:lnTo>
                <a:lnTo>
                  <a:pt x="453234" y="2042430"/>
                </a:lnTo>
                <a:lnTo>
                  <a:pt x="418197" y="2015849"/>
                </a:lnTo>
                <a:lnTo>
                  <a:pt x="384248" y="1987653"/>
                </a:lnTo>
                <a:lnTo>
                  <a:pt x="351431" y="1957893"/>
                </a:lnTo>
                <a:lnTo>
                  <a:pt x="319791" y="1926616"/>
                </a:lnTo>
                <a:lnTo>
                  <a:pt x="289369" y="1893871"/>
                </a:lnTo>
                <a:lnTo>
                  <a:pt x="260210" y="1859708"/>
                </a:lnTo>
                <a:lnTo>
                  <a:pt x="232358" y="1824176"/>
                </a:lnTo>
                <a:lnTo>
                  <a:pt x="205856" y="1787323"/>
                </a:lnTo>
                <a:lnTo>
                  <a:pt x="180748" y="1749198"/>
                </a:lnTo>
                <a:lnTo>
                  <a:pt x="157077" y="1709851"/>
                </a:lnTo>
                <a:lnTo>
                  <a:pt x="134888" y="1669330"/>
                </a:lnTo>
                <a:lnTo>
                  <a:pt x="114222" y="1627684"/>
                </a:lnTo>
                <a:lnTo>
                  <a:pt x="95125" y="1584962"/>
                </a:lnTo>
                <a:lnTo>
                  <a:pt x="77640" y="1541214"/>
                </a:lnTo>
                <a:lnTo>
                  <a:pt x="61810" y="1496488"/>
                </a:lnTo>
                <a:lnTo>
                  <a:pt x="47680" y="1450832"/>
                </a:lnTo>
                <a:lnTo>
                  <a:pt x="35291" y="1404297"/>
                </a:lnTo>
                <a:lnTo>
                  <a:pt x="24689" y="1356930"/>
                </a:lnTo>
                <a:lnTo>
                  <a:pt x="15917" y="1308782"/>
                </a:lnTo>
                <a:lnTo>
                  <a:pt x="9019" y="1259900"/>
                </a:lnTo>
                <a:lnTo>
                  <a:pt x="4037" y="1210334"/>
                </a:lnTo>
                <a:lnTo>
                  <a:pt x="1016" y="1160132"/>
                </a:lnTo>
                <a:lnTo>
                  <a:pt x="0" y="110934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6534911" y="3096767"/>
            <a:ext cx="2200655" cy="6614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6775195" y="3194431"/>
            <a:ext cx="1685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Attitude</a:t>
            </a:r>
            <a:endParaRPr sz="3200" dirty="0">
              <a:latin typeface="Comic Sans MS"/>
              <a:cs typeface="Comic Sans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89603" y="1652397"/>
            <a:ext cx="2477135" cy="1049020"/>
          </a:xfrm>
          <a:custGeom>
            <a:avLst/>
            <a:gdLst/>
            <a:ahLst/>
            <a:cxnLst/>
            <a:rect l="l" t="t" r="r" b="b"/>
            <a:pathLst>
              <a:path w="2477135" h="1049020">
                <a:moveTo>
                  <a:pt x="2217558" y="989744"/>
                </a:moveTo>
                <a:lnTo>
                  <a:pt x="2194306" y="1048892"/>
                </a:lnTo>
                <a:lnTo>
                  <a:pt x="2477135" y="1023619"/>
                </a:lnTo>
                <a:lnTo>
                  <a:pt x="2467544" y="1012951"/>
                </a:lnTo>
                <a:lnTo>
                  <a:pt x="2276602" y="1012951"/>
                </a:lnTo>
                <a:lnTo>
                  <a:pt x="2217558" y="989744"/>
                </a:lnTo>
                <a:close/>
              </a:path>
              <a:path w="2477135" h="1049020">
                <a:moveTo>
                  <a:pt x="2263997" y="871617"/>
                </a:moveTo>
                <a:lnTo>
                  <a:pt x="2217558" y="989744"/>
                </a:lnTo>
                <a:lnTo>
                  <a:pt x="2276602" y="1012951"/>
                </a:lnTo>
                <a:lnTo>
                  <a:pt x="2323084" y="894841"/>
                </a:lnTo>
                <a:lnTo>
                  <a:pt x="2263997" y="871617"/>
                </a:lnTo>
                <a:close/>
              </a:path>
              <a:path w="2477135" h="1049020">
                <a:moveTo>
                  <a:pt x="2287270" y="812418"/>
                </a:moveTo>
                <a:lnTo>
                  <a:pt x="2263997" y="871617"/>
                </a:lnTo>
                <a:lnTo>
                  <a:pt x="2323084" y="894841"/>
                </a:lnTo>
                <a:lnTo>
                  <a:pt x="2276602" y="1012951"/>
                </a:lnTo>
                <a:lnTo>
                  <a:pt x="2467544" y="1012951"/>
                </a:lnTo>
                <a:lnTo>
                  <a:pt x="2287270" y="812418"/>
                </a:lnTo>
                <a:close/>
              </a:path>
              <a:path w="2477135" h="1049020">
                <a:moveTo>
                  <a:pt x="46482" y="0"/>
                </a:moveTo>
                <a:lnTo>
                  <a:pt x="0" y="118110"/>
                </a:lnTo>
                <a:lnTo>
                  <a:pt x="2217558" y="989744"/>
                </a:lnTo>
                <a:lnTo>
                  <a:pt x="2263997" y="871617"/>
                </a:lnTo>
                <a:lnTo>
                  <a:pt x="464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3717671" y="4397247"/>
            <a:ext cx="2601595" cy="1566545"/>
          </a:xfrm>
          <a:custGeom>
            <a:avLst/>
            <a:gdLst/>
            <a:ahLst/>
            <a:cxnLst/>
            <a:rect l="l" t="t" r="r" b="b"/>
            <a:pathLst>
              <a:path w="2601595" h="1566545">
                <a:moveTo>
                  <a:pt x="2350329" y="74016"/>
                </a:moveTo>
                <a:lnTo>
                  <a:pt x="0" y="1456575"/>
                </a:lnTo>
                <a:lnTo>
                  <a:pt x="64388" y="1566049"/>
                </a:lnTo>
                <a:lnTo>
                  <a:pt x="2414746" y="183474"/>
                </a:lnTo>
                <a:lnTo>
                  <a:pt x="2350329" y="74016"/>
                </a:lnTo>
                <a:close/>
              </a:path>
              <a:path w="2601595" h="1566545">
                <a:moveTo>
                  <a:pt x="2574348" y="41782"/>
                </a:moveTo>
                <a:lnTo>
                  <a:pt x="2405126" y="41782"/>
                </a:lnTo>
                <a:lnTo>
                  <a:pt x="2469515" y="151256"/>
                </a:lnTo>
                <a:lnTo>
                  <a:pt x="2414746" y="183474"/>
                </a:lnTo>
                <a:lnTo>
                  <a:pt x="2446908" y="238125"/>
                </a:lnTo>
                <a:lnTo>
                  <a:pt x="2574348" y="41782"/>
                </a:lnTo>
                <a:close/>
              </a:path>
              <a:path w="2601595" h="1566545">
                <a:moveTo>
                  <a:pt x="2405126" y="41782"/>
                </a:moveTo>
                <a:lnTo>
                  <a:pt x="2350329" y="74016"/>
                </a:lnTo>
                <a:lnTo>
                  <a:pt x="2414746" y="183474"/>
                </a:lnTo>
                <a:lnTo>
                  <a:pt x="2469515" y="151256"/>
                </a:lnTo>
                <a:lnTo>
                  <a:pt x="2405126" y="41782"/>
                </a:lnTo>
                <a:close/>
              </a:path>
              <a:path w="2601595" h="1566545">
                <a:moveTo>
                  <a:pt x="2601467" y="0"/>
                </a:moveTo>
                <a:lnTo>
                  <a:pt x="2318130" y="19303"/>
                </a:lnTo>
                <a:lnTo>
                  <a:pt x="2350329" y="74016"/>
                </a:lnTo>
                <a:lnTo>
                  <a:pt x="2405126" y="41782"/>
                </a:lnTo>
                <a:lnTo>
                  <a:pt x="2574348" y="41782"/>
                </a:lnTo>
                <a:lnTo>
                  <a:pt x="26014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3675760" y="3615816"/>
            <a:ext cx="2338705" cy="254000"/>
          </a:xfrm>
          <a:custGeom>
            <a:avLst/>
            <a:gdLst/>
            <a:ahLst/>
            <a:cxnLst/>
            <a:rect l="l" t="t" r="r" b="b"/>
            <a:pathLst>
              <a:path w="2338704" h="254000">
                <a:moveTo>
                  <a:pt x="2084577" y="0"/>
                </a:moveTo>
                <a:lnTo>
                  <a:pt x="2084577" y="253999"/>
                </a:lnTo>
                <a:lnTo>
                  <a:pt x="2211578" y="190499"/>
                </a:lnTo>
                <a:lnTo>
                  <a:pt x="2148078" y="190499"/>
                </a:lnTo>
                <a:lnTo>
                  <a:pt x="2148078" y="63499"/>
                </a:lnTo>
                <a:lnTo>
                  <a:pt x="2211578" y="63499"/>
                </a:lnTo>
                <a:lnTo>
                  <a:pt x="2084577" y="0"/>
                </a:lnTo>
                <a:close/>
              </a:path>
              <a:path w="2338704" h="254000">
                <a:moveTo>
                  <a:pt x="2084577" y="63499"/>
                </a:moveTo>
                <a:lnTo>
                  <a:pt x="0" y="63499"/>
                </a:lnTo>
                <a:lnTo>
                  <a:pt x="0" y="190499"/>
                </a:lnTo>
                <a:lnTo>
                  <a:pt x="2084577" y="190499"/>
                </a:lnTo>
                <a:lnTo>
                  <a:pt x="2084577" y="63499"/>
                </a:lnTo>
                <a:close/>
              </a:path>
              <a:path w="2338704" h="254000">
                <a:moveTo>
                  <a:pt x="2211578" y="63499"/>
                </a:moveTo>
                <a:lnTo>
                  <a:pt x="2148078" y="63499"/>
                </a:lnTo>
                <a:lnTo>
                  <a:pt x="2148078" y="190499"/>
                </a:lnTo>
                <a:lnTo>
                  <a:pt x="2211578" y="190499"/>
                </a:lnTo>
                <a:lnTo>
                  <a:pt x="2338578" y="126999"/>
                </a:lnTo>
                <a:lnTo>
                  <a:pt x="2211578" y="63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5161" y="6534098"/>
            <a:ext cx="165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9B9A97"/>
                </a:solidFill>
                <a:latin typeface="Arial"/>
                <a:cs typeface="Arial"/>
              </a:rPr>
              <a:t>10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4540" y="385013"/>
            <a:ext cx="687895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5" dirty="0"/>
              <a:t>Components of</a:t>
            </a:r>
            <a:r>
              <a:rPr sz="4600" spc="45" dirty="0"/>
              <a:t> </a:t>
            </a:r>
            <a:r>
              <a:rPr sz="4600" spc="-10" dirty="0"/>
              <a:t>Attitudes</a:t>
            </a:r>
            <a:endParaRPr sz="4600" dirty="0"/>
          </a:p>
        </p:txBody>
      </p:sp>
      <p:sp>
        <p:nvSpPr>
          <p:cNvPr id="4" name="object 4"/>
          <p:cNvSpPr txBox="1"/>
          <p:nvPr/>
        </p:nvSpPr>
        <p:spPr>
          <a:xfrm>
            <a:off x="420116" y="1366012"/>
            <a:ext cx="8228965" cy="5102679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000" dirty="0">
                <a:solidFill>
                  <a:srgbClr val="FF3300"/>
                </a:solidFill>
                <a:latin typeface="Comic Sans MS"/>
                <a:cs typeface="Comic Sans MS"/>
              </a:rPr>
              <a:t>COGNITIVE</a:t>
            </a:r>
            <a:endParaRPr sz="3000" dirty="0">
              <a:latin typeface="Comic Sans MS"/>
              <a:cs typeface="Comic Sans MS"/>
            </a:endParaRPr>
          </a:p>
          <a:p>
            <a:pPr marL="698500" marR="219075" indent="-274955">
              <a:lnSpc>
                <a:spcPct val="100000"/>
              </a:lnSpc>
              <a:spcBef>
                <a:spcPts val="655"/>
              </a:spcBef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Opinion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beliefs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about attitude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object (pos</a:t>
            </a:r>
            <a:r>
              <a:rPr sz="2600" spc="-1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&amp; 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neg)</a:t>
            </a:r>
            <a:endParaRPr sz="26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000" spc="-5" dirty="0">
                <a:solidFill>
                  <a:srgbClr val="FF3300"/>
                </a:solidFill>
                <a:latin typeface="Comic Sans MS"/>
                <a:cs typeface="Comic Sans MS"/>
              </a:rPr>
              <a:t>AFFECTIVE</a:t>
            </a:r>
            <a:endParaRPr sz="3000" dirty="0">
              <a:latin typeface="Comic Sans MS"/>
              <a:cs typeface="Comic Sans MS"/>
            </a:endParaRPr>
          </a:p>
          <a:p>
            <a:pPr marL="698500" marR="5080" indent="-274955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emotions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feelings the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object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triggers (pos</a:t>
            </a:r>
            <a:r>
              <a:rPr sz="2600" spc="-1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&amp; 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neg)</a:t>
            </a:r>
            <a:endParaRPr sz="26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FF3300"/>
                </a:solidFill>
                <a:latin typeface="Comic Sans MS"/>
                <a:cs typeface="Comic Sans MS"/>
              </a:rPr>
              <a:t>BEHAVIORAL</a:t>
            </a:r>
            <a:endParaRPr sz="3000" dirty="0">
              <a:latin typeface="Comic Sans MS"/>
              <a:cs typeface="Comic Sans MS"/>
            </a:endParaRPr>
          </a:p>
          <a:p>
            <a:pPr marL="424180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reaction toward the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object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(pos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neg</a:t>
            </a:r>
            <a:r>
              <a:rPr sz="26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actions)</a:t>
            </a:r>
            <a:endParaRPr sz="26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5161" y="6534098"/>
            <a:ext cx="165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9B9A97"/>
                </a:solidFill>
                <a:latin typeface="Arial"/>
                <a:cs typeface="Arial"/>
              </a:rPr>
              <a:t>11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289686"/>
            <a:ext cx="38214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Comic Sans MS"/>
                <a:cs typeface="Comic Sans MS"/>
              </a:rPr>
              <a:t>Attitude</a:t>
            </a:r>
            <a:r>
              <a:rPr sz="3600" b="1" spc="-25" dirty="0">
                <a:latin typeface="Comic Sans MS"/>
                <a:cs typeface="Comic Sans MS"/>
              </a:rPr>
              <a:t> </a:t>
            </a:r>
            <a:r>
              <a:rPr sz="3600" b="1" spc="-5" dirty="0">
                <a:latin typeface="Comic Sans MS"/>
                <a:cs typeface="Comic Sans MS"/>
              </a:rPr>
              <a:t>Object:</a:t>
            </a:r>
            <a:endParaRPr sz="36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9098" y="289686"/>
            <a:ext cx="2438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3300"/>
                </a:solidFill>
                <a:latin typeface="Comic Sans MS"/>
                <a:cs typeface="Comic Sans MS"/>
              </a:rPr>
              <a:t>EMPLOYEE</a:t>
            </a:r>
            <a:endParaRPr sz="36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116" y="1467203"/>
            <a:ext cx="5358765" cy="4946226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400" dirty="0">
                <a:solidFill>
                  <a:srgbClr val="FF3300"/>
                </a:solidFill>
                <a:latin typeface="Comic Sans MS"/>
                <a:cs typeface="Comic Sans MS"/>
              </a:rPr>
              <a:t>COGNITIONS</a:t>
            </a:r>
            <a:endParaRPr sz="2400" dirty="0">
              <a:latin typeface="Comic Sans MS"/>
              <a:cs typeface="Comic Sans MS"/>
            </a:endParaRPr>
          </a:p>
          <a:p>
            <a:pPr marL="42418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My pay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is</a:t>
            </a:r>
            <a:r>
              <a:rPr sz="20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low.</a:t>
            </a:r>
            <a:endParaRPr sz="2000" dirty="0">
              <a:latin typeface="Comic Sans MS"/>
              <a:cs typeface="Comic Sans MS"/>
            </a:endParaRPr>
          </a:p>
          <a:p>
            <a:pPr marL="42418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My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supervisor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is</a:t>
            </a:r>
            <a:r>
              <a:rPr sz="20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unfair.</a:t>
            </a:r>
            <a:endParaRPr sz="20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3300"/>
                </a:solidFill>
                <a:latin typeface="Comic Sans MS"/>
                <a:cs typeface="Comic Sans MS"/>
              </a:rPr>
              <a:t>AFFECTS</a:t>
            </a:r>
            <a:endParaRPr sz="2400" dirty="0">
              <a:latin typeface="Comic Sans MS"/>
              <a:cs typeface="Comic Sans MS"/>
            </a:endParaRPr>
          </a:p>
          <a:p>
            <a:pPr marL="424180" marR="447675">
              <a:lnSpc>
                <a:spcPct val="120000"/>
              </a:lnSpc>
              <a:spcBef>
                <a:spcPts val="20"/>
              </a:spcBef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I am angry over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how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little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I’m</a:t>
            </a:r>
            <a:r>
              <a:rPr sz="2000" spc="-1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paid. </a:t>
            </a:r>
            <a:endParaRPr lang="en-GB" sz="2000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pPr marL="424180" marR="447675">
              <a:lnSpc>
                <a:spcPct val="120000"/>
              </a:lnSpc>
              <a:spcBef>
                <a:spcPts val="20"/>
              </a:spcBef>
            </a:pPr>
            <a:r>
              <a:rPr sz="2000" dirty="0" smtClean="0">
                <a:solidFill>
                  <a:srgbClr val="FFFFFF"/>
                </a:solidFill>
                <a:latin typeface="Comic Sans MS"/>
                <a:cs typeface="Comic Sans MS"/>
              </a:rPr>
              <a:t>I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dislike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my</a:t>
            </a:r>
            <a:r>
              <a:rPr sz="20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supervisor.</a:t>
            </a:r>
            <a:endParaRPr sz="20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3300"/>
                </a:solidFill>
                <a:latin typeface="Comic Sans MS"/>
                <a:cs typeface="Comic Sans MS"/>
              </a:rPr>
              <a:t>BEHAVIORS</a:t>
            </a:r>
            <a:endParaRPr sz="2400" dirty="0">
              <a:latin typeface="Comic Sans MS"/>
              <a:cs typeface="Comic Sans MS"/>
            </a:endParaRPr>
          </a:p>
          <a:p>
            <a:pPr marL="42418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I am going to look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for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another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job</a:t>
            </a:r>
            <a:r>
              <a:rPr sz="2000" spc="-1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that</a:t>
            </a:r>
            <a:endParaRPr sz="2000" dirty="0">
              <a:latin typeface="Comic Sans MS"/>
              <a:cs typeface="Comic Sans MS"/>
            </a:endParaRPr>
          </a:p>
          <a:p>
            <a:pPr marL="42418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pays</a:t>
            </a:r>
            <a:r>
              <a:rPr sz="2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better.</a:t>
            </a:r>
            <a:endParaRPr sz="2000" dirty="0">
              <a:latin typeface="Comic Sans MS"/>
              <a:cs typeface="Comic Sans MS"/>
            </a:endParaRPr>
          </a:p>
          <a:p>
            <a:pPr marL="42418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I am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looking for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another</a:t>
            </a:r>
            <a:r>
              <a:rPr sz="2000" spc="-114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job.</a:t>
            </a:r>
            <a:endParaRPr sz="20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8800" y="1143000"/>
            <a:ext cx="3124200" cy="403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34" y="456641"/>
            <a:ext cx="7755331" cy="615553"/>
          </a:xfrm>
        </p:spPr>
        <p:txBody>
          <a:bodyPr/>
          <a:lstStyle/>
          <a:p>
            <a:r>
              <a:rPr lang="en-GB" spc="-10" dirty="0" smtClean="0">
                <a:latin typeface="Comic Sans MS" pitchFamily="66" charset="0"/>
                <a:cs typeface="Arial"/>
              </a:rPr>
              <a:t>ABC </a:t>
            </a:r>
            <a:r>
              <a:rPr lang="en-GB" spc="-5" dirty="0" smtClean="0">
                <a:latin typeface="Comic Sans MS" pitchFamily="66" charset="0"/>
                <a:cs typeface="Arial"/>
              </a:rPr>
              <a:t>Model of</a:t>
            </a:r>
            <a:r>
              <a:rPr lang="en-GB" spc="10" dirty="0" smtClean="0">
                <a:latin typeface="Comic Sans MS" pitchFamily="66" charset="0"/>
                <a:cs typeface="Arial"/>
              </a:rPr>
              <a:t> </a:t>
            </a:r>
            <a:r>
              <a:rPr lang="en-GB" spc="-5" dirty="0" smtClean="0">
                <a:latin typeface="Comic Sans MS" pitchFamily="66" charset="0"/>
                <a:cs typeface="Arial"/>
              </a:rPr>
              <a:t>Attitude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958" y="1898853"/>
            <a:ext cx="7422083" cy="4493538"/>
          </a:xfrm>
        </p:spPr>
        <p:txBody>
          <a:bodyPr/>
          <a:lstStyle/>
          <a:p>
            <a:pPr marL="354965" marR="723900" algn="just">
              <a:lnSpc>
                <a:spcPct val="15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en-GB" sz="2800" b="0" spc="-10" dirty="0" smtClean="0"/>
              <a:t>ABC, </a:t>
            </a:r>
            <a:r>
              <a:rPr lang="en-GB" sz="2800" b="0" dirty="0" smtClean="0"/>
              <a:t>the three letters stands for </a:t>
            </a:r>
            <a:r>
              <a:rPr lang="en-GB" sz="2800" b="0" spc="-5" dirty="0" smtClean="0"/>
              <a:t>affect, </a:t>
            </a:r>
            <a:r>
              <a:rPr lang="en-GB" sz="2800" b="0" dirty="0" smtClean="0"/>
              <a:t>behaviour &amp;  cognition.</a:t>
            </a:r>
          </a:p>
          <a:p>
            <a:pPr marL="354965" marR="5080" algn="just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800" b="0" spc="-5" dirty="0" smtClean="0"/>
              <a:t>Emphasizes </a:t>
            </a:r>
            <a:r>
              <a:rPr lang="en-GB" sz="2800" b="0" dirty="0" smtClean="0"/>
              <a:t>the inter relationship </a:t>
            </a:r>
            <a:r>
              <a:rPr lang="en-GB" sz="2800" b="0" spc="-10" dirty="0" smtClean="0"/>
              <a:t>among </a:t>
            </a:r>
            <a:r>
              <a:rPr lang="en-GB" sz="2800" b="0" spc="-5" dirty="0" smtClean="0"/>
              <a:t>knowing, feeling  </a:t>
            </a:r>
            <a:r>
              <a:rPr lang="en-GB" sz="2800" b="0" dirty="0" smtClean="0"/>
              <a:t>&amp;</a:t>
            </a:r>
            <a:r>
              <a:rPr lang="en-GB" sz="2800" b="0" spc="-15" dirty="0" smtClean="0"/>
              <a:t> </a:t>
            </a:r>
            <a:r>
              <a:rPr lang="en-GB" sz="2800" b="0" dirty="0" smtClean="0"/>
              <a:t>doing.</a:t>
            </a:r>
          </a:p>
          <a:p>
            <a:pPr marL="354965" marR="125095" algn="just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800" b="0" spc="-5" dirty="0" smtClean="0"/>
              <a:t>Relative importance </a:t>
            </a:r>
            <a:r>
              <a:rPr lang="en-GB" sz="2800" b="0" dirty="0" smtClean="0"/>
              <a:t>of </a:t>
            </a:r>
            <a:r>
              <a:rPr lang="en-GB" sz="2800" b="0" spc="-5" dirty="0" smtClean="0"/>
              <a:t>component </a:t>
            </a:r>
            <a:r>
              <a:rPr lang="en-GB" sz="2800" b="0" dirty="0" smtClean="0"/>
              <a:t>depends </a:t>
            </a:r>
            <a:r>
              <a:rPr lang="en-GB" sz="2800" b="0" spc="-5" dirty="0" smtClean="0"/>
              <a:t>upon </a:t>
            </a:r>
            <a:r>
              <a:rPr lang="en-GB" sz="2800" b="0" dirty="0" smtClean="0"/>
              <a:t>level of  </a:t>
            </a:r>
            <a:r>
              <a:rPr lang="en-GB" sz="2800" b="0" spc="-5" dirty="0" smtClean="0"/>
              <a:t>motivation.</a:t>
            </a:r>
          </a:p>
          <a:p>
            <a:pPr algn="just"/>
            <a:endParaRPr lang="en-GB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Functions of Attitudes"/>
          <p:cNvPicPr>
            <a:picLocks noChangeAspect="1" noChangeArrowheads="1"/>
          </p:cNvPicPr>
          <p:nvPr/>
        </p:nvPicPr>
        <p:blipFill>
          <a:blip r:embed="rId2" cstate="print"/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" y="838200"/>
            <a:ext cx="28194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Utilitarian Functions</a:t>
            </a:r>
            <a:endParaRPr lang="en-GB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838200"/>
            <a:ext cx="27432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Ego-Defensive Function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5105400"/>
            <a:ext cx="3048000" cy="1143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Value Expression Function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5029200"/>
            <a:ext cx="2819400" cy="1143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Knowledge Function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381000"/>
            <a:ext cx="62420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600" spc="-5" dirty="0"/>
              <a:t>Functions of</a:t>
            </a:r>
            <a:r>
              <a:rPr sz="4600" spc="-45" dirty="0"/>
              <a:t> </a:t>
            </a:r>
            <a:r>
              <a:rPr sz="4600" spc="-10" dirty="0"/>
              <a:t>Attitudes</a:t>
            </a:r>
            <a:endParaRPr sz="4600" dirty="0"/>
          </a:p>
        </p:txBody>
      </p:sp>
      <p:sp>
        <p:nvSpPr>
          <p:cNvPr id="3" name="object 3"/>
          <p:cNvSpPr txBox="1"/>
          <p:nvPr/>
        </p:nvSpPr>
        <p:spPr>
          <a:xfrm>
            <a:off x="583793" y="1331436"/>
            <a:ext cx="7987665" cy="4953919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526415" indent="-514350">
              <a:lnSpc>
                <a:spcPct val="100000"/>
              </a:lnSpc>
              <a:spcBef>
                <a:spcPts val="330"/>
              </a:spcBef>
              <a:buClr>
                <a:srgbClr val="6D9FAF"/>
              </a:buClr>
              <a:buSzPct val="80000"/>
              <a:buFont typeface="+mj-lt"/>
              <a:buAutoNum type="arabicPeriod"/>
              <a:tabLst>
                <a:tab pos="396240" algn="l"/>
                <a:tab pos="396875" algn="l"/>
              </a:tabLst>
            </a:pPr>
            <a:r>
              <a:rPr lang="en-GB" sz="3200" dirty="0" smtClean="0">
                <a:solidFill>
                  <a:srgbClr val="FF3300"/>
                </a:solidFill>
              </a:rPr>
              <a:t>Utilitarian/Instrumental</a:t>
            </a:r>
            <a:r>
              <a:rPr lang="en-GB" sz="3200" spc="-25" dirty="0" smtClean="0">
                <a:solidFill>
                  <a:srgbClr val="FF3300"/>
                </a:solidFill>
              </a:rPr>
              <a:t> </a:t>
            </a:r>
            <a:r>
              <a:rPr lang="en-GB" sz="3200" dirty="0" smtClean="0">
                <a:solidFill>
                  <a:srgbClr val="FF3300"/>
                </a:solidFill>
              </a:rPr>
              <a:t>Function</a:t>
            </a:r>
            <a:endParaRPr lang="en-GB" sz="3200" dirty="0" smtClean="0"/>
          </a:p>
          <a:p>
            <a:pPr marL="698500" lvl="1" indent="-275590">
              <a:lnSpc>
                <a:spcPct val="100000"/>
              </a:lnSpc>
              <a:spcBef>
                <a:spcPts val="340"/>
              </a:spcBef>
              <a:buClr>
                <a:srgbClr val="6D9FAF"/>
              </a:buClr>
              <a:buSzPct val="90384"/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lang="en-GB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Enable </a:t>
            </a:r>
            <a:r>
              <a:rPr lang="en-GB" sz="28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us to </a:t>
            </a:r>
            <a:r>
              <a:rPr lang="en-GB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gain </a:t>
            </a:r>
            <a:r>
              <a:rPr lang="en-GB" sz="28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rewards </a:t>
            </a:r>
            <a:r>
              <a:rPr lang="en-GB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and avoid</a:t>
            </a:r>
            <a:r>
              <a:rPr lang="en-GB" sz="2800" spc="-160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en-GB" sz="2800" dirty="0" smtClean="0">
                <a:solidFill>
                  <a:srgbClr val="FFFFFF"/>
                </a:solidFill>
                <a:latin typeface="Comic Sans MS"/>
                <a:cs typeface="Comic Sans MS"/>
              </a:rPr>
              <a:t>punishment.</a:t>
            </a:r>
            <a:r>
              <a:rPr lang="en-GB" sz="28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 In other words attitude that is adopted in a person’s own self-interest is considered to serve a utilitarian function. </a:t>
            </a:r>
            <a:endParaRPr lang="en-GB" sz="3600" spc="-5" dirty="0" smtClean="0">
              <a:solidFill>
                <a:srgbClr val="FF3300"/>
              </a:solidFill>
              <a:latin typeface="Comic Sans MS"/>
              <a:cs typeface="Comic Sans MS"/>
            </a:endParaRPr>
          </a:p>
          <a:p>
            <a:pPr marL="526415" indent="-514350" algn="just">
              <a:lnSpc>
                <a:spcPct val="100000"/>
              </a:lnSpc>
              <a:spcBef>
                <a:spcPts val="290"/>
              </a:spcBef>
              <a:buClr>
                <a:srgbClr val="6D9FAF"/>
              </a:buClr>
              <a:buSzPct val="80000"/>
              <a:buFont typeface="+mj-lt"/>
              <a:buAutoNum type="arabicPeriod"/>
              <a:tabLst>
                <a:tab pos="396240" algn="l"/>
                <a:tab pos="396875" algn="l"/>
              </a:tabLst>
            </a:pPr>
            <a:r>
              <a:rPr sz="3200" spc="-5" dirty="0" smtClean="0">
                <a:solidFill>
                  <a:srgbClr val="FF3300"/>
                </a:solidFill>
                <a:latin typeface="Comic Sans MS"/>
                <a:cs typeface="Comic Sans MS"/>
              </a:rPr>
              <a:t>Ego-defensive</a:t>
            </a:r>
            <a:r>
              <a:rPr sz="3200" spc="-35" dirty="0" smtClean="0">
                <a:solidFill>
                  <a:srgbClr val="FF33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3300"/>
                </a:solidFill>
                <a:latin typeface="Comic Sans MS"/>
                <a:cs typeface="Comic Sans MS"/>
              </a:rPr>
              <a:t>function</a:t>
            </a:r>
            <a:endParaRPr sz="3200" dirty="0">
              <a:latin typeface="Comic Sans MS"/>
              <a:cs typeface="Comic Sans MS"/>
            </a:endParaRPr>
          </a:p>
          <a:p>
            <a:pPr marL="698500" marR="392430" lvl="1" indent="-274955" algn="just">
              <a:lnSpc>
                <a:spcPts val="2810"/>
              </a:lnSpc>
              <a:spcBef>
                <a:spcPts val="690"/>
              </a:spcBef>
              <a:buClr>
                <a:srgbClr val="6D9FAF"/>
              </a:buClr>
              <a:buSzPct val="90384"/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enable us to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project internally-held conflicts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onto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others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means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protecting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self-esteem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(e.g.,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homophobia)</a:t>
            </a:r>
            <a:endParaRPr sz="2800" dirty="0">
              <a:latin typeface="Comic Sans MS"/>
              <a:cs typeface="Comic Sans MS"/>
            </a:endParaRPr>
          </a:p>
          <a:p>
            <a:pPr marL="698500" lvl="1" indent="-275590" algn="just">
              <a:lnSpc>
                <a:spcPct val="100000"/>
              </a:lnSpc>
              <a:spcBef>
                <a:spcPts val="340"/>
              </a:spcBef>
              <a:buClr>
                <a:srgbClr val="6D9FAF"/>
              </a:buClr>
              <a:buSzPct val="90384"/>
              <a:buFont typeface="Arial"/>
              <a:buChar char="•"/>
              <a:tabLst>
                <a:tab pos="697865" algn="l"/>
                <a:tab pos="699135" algn="l"/>
              </a:tabLst>
            </a:pPr>
            <a:endParaRPr lang="en-GB" sz="2800" spc="-5" dirty="0" smtClean="0">
              <a:solidFill>
                <a:srgbClr val="FFFFFF"/>
              </a:solidFill>
              <a:latin typeface="Comic Sans MS"/>
              <a:cs typeface="Comic Sans MS"/>
            </a:endParaRPr>
          </a:p>
          <a:p>
            <a:pPr marL="698500" lvl="1" indent="-275590" algn="just">
              <a:lnSpc>
                <a:spcPct val="100000"/>
              </a:lnSpc>
              <a:spcBef>
                <a:spcPts val="340"/>
              </a:spcBef>
              <a:buClr>
                <a:srgbClr val="6D9FAF"/>
              </a:buClr>
              <a:buSzPct val="90384"/>
              <a:buFont typeface="Arial"/>
              <a:buChar char="•"/>
              <a:tabLst>
                <a:tab pos="697865" algn="l"/>
                <a:tab pos="699135" algn="l"/>
              </a:tabLst>
            </a:pP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503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Definition</vt:lpstr>
      <vt:lpstr>Slide 3</vt:lpstr>
      <vt:lpstr>Components of Attitudes</vt:lpstr>
      <vt:lpstr>Components of Attitudes</vt:lpstr>
      <vt:lpstr>Attitude Object:</vt:lpstr>
      <vt:lpstr>ABC Model of Attitude</vt:lpstr>
      <vt:lpstr>Slide 8</vt:lpstr>
      <vt:lpstr>Functions of Attitudes</vt:lpstr>
      <vt:lpstr>Cont..</vt:lpstr>
      <vt:lpstr>Theories of attitude change</vt:lpstr>
      <vt:lpstr>Cognitive Dissonance Theory</vt:lpstr>
      <vt:lpstr>Cont..</vt:lpstr>
      <vt:lpstr>Self-Perception Theory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faryal</dc:creator>
  <cp:lastModifiedBy>faryal</cp:lastModifiedBy>
  <cp:revision>9</cp:revision>
  <dcterms:created xsi:type="dcterms:W3CDTF">2019-11-23T15:09:53Z</dcterms:created>
  <dcterms:modified xsi:type="dcterms:W3CDTF">2020-12-16T23:14:44Z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2011-02-06T00:00:00Z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2019-11-23T00:00:00Z</vt:filetime>
  </property>
</Properties>
</file>